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heme/themeOverride2.xml" ContentType="application/vnd.openxmlformats-officedocument.themeOverr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diagrams/layout2.xml" ContentType="application/vnd.openxmlformats-officedocument.drawingml.diagramLayout+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diagrams/layout3.xml" ContentType="application/vnd.openxmlformats-officedocument.drawingml.diagramLayout+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78" r:id="rId2"/>
    <p:sldId id="319" r:id="rId3"/>
    <p:sldId id="326" r:id="rId4"/>
    <p:sldId id="359" r:id="rId5"/>
    <p:sldId id="360" r:id="rId6"/>
    <p:sldId id="383" r:id="rId7"/>
    <p:sldId id="384" r:id="rId8"/>
    <p:sldId id="385" r:id="rId9"/>
    <p:sldId id="386" r:id="rId10"/>
    <p:sldId id="413" r:id="rId11"/>
    <p:sldId id="387" r:id="rId12"/>
    <p:sldId id="388" r:id="rId13"/>
    <p:sldId id="321" r:id="rId14"/>
    <p:sldId id="322" r:id="rId15"/>
    <p:sldId id="323" r:id="rId16"/>
    <p:sldId id="324" r:id="rId17"/>
    <p:sldId id="325" r:id="rId18"/>
    <p:sldId id="415" r:id="rId19"/>
    <p:sldId id="364" r:id="rId20"/>
    <p:sldId id="389" r:id="rId21"/>
    <p:sldId id="391" r:id="rId22"/>
    <p:sldId id="382" r:id="rId23"/>
    <p:sldId id="400" r:id="rId24"/>
    <p:sldId id="392" r:id="rId25"/>
    <p:sldId id="368" r:id="rId26"/>
    <p:sldId id="369" r:id="rId27"/>
    <p:sldId id="370" r:id="rId28"/>
    <p:sldId id="371" r:id="rId29"/>
    <p:sldId id="372" r:id="rId30"/>
    <p:sldId id="373" r:id="rId31"/>
    <p:sldId id="374" r:id="rId32"/>
    <p:sldId id="393" r:id="rId33"/>
    <p:sldId id="416" r:id="rId34"/>
    <p:sldId id="403" r:id="rId35"/>
    <p:sldId id="405" r:id="rId36"/>
    <p:sldId id="406" r:id="rId37"/>
    <p:sldId id="407" r:id="rId38"/>
    <p:sldId id="409" r:id="rId39"/>
    <p:sldId id="410" r:id="rId40"/>
    <p:sldId id="395" r:id="rId41"/>
    <p:sldId id="414" r:id="rId42"/>
    <p:sldId id="396" r:id="rId43"/>
    <p:sldId id="394" r:id="rId44"/>
    <p:sldId id="355" r:id="rId45"/>
    <p:sldId id="4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384" autoAdjust="0"/>
  </p:normalViewPr>
  <p:slideViewPr>
    <p:cSldViewPr>
      <p:cViewPr varScale="1">
        <p:scale>
          <a:sx n="109" d="100"/>
          <a:sy n="109" d="100"/>
        </p:scale>
        <p:origin x="-100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P:\NIAID\Project%20Work\Voyager\Support%20Queries\2009\Jon%20Kagan\Apr%2027\Archive\Old%20Data\Protocol%20Development%20Eventsv5.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allo\Projects\NIAID\Project%20Work\Voyager\Support%20Queries\2009\Jon%20Kagan\Apr%2027\Final\Protocol%20Development%20Eventsv13.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gallo\Projects\NIAID\Project%20Work\Voyager\Support%20Queries\2009\Jon%20Kagan\Apr%2027\Final\Protocol%20Development%20Eventsv13.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gallo\Projects\NIAID\Project%20Work\Voyager\Support%20Queries\2009\Jon%20Kagan\Apr%2027\Archive\Old%20Data\Time%20to%20Enroll%201st%20Participant%20Statistics%20v5a3.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gallo\Projects\NIAID\Project%20Work\Voyager\Support%20Queries\2009\Jon%20Kagan\Apr%2027\Archive\Old%20Data\Time%20to%20Enroll%201st%20Participant%20Statistics%20v5a3.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'CSRC+PSRC'!$G$1</c:f>
              <c:strCache>
                <c:ptCount val="1"/>
                <c:pt idx="0">
                  <c:v>Elapsed Days Between
 Protocol Receipt and SRC Review (A) </c:v>
                </c:pt>
              </c:strCache>
            </c:strRef>
          </c:tx>
          <c:cat>
            <c:strRef>
              <c:f>'CSRC+PSRC'!$A$2:$A$107</c:f>
              <c:strCache>
                <c:ptCount val="106"/>
                <c:pt idx="0">
                  <c:v>A5176</c:v>
                </c:pt>
                <c:pt idx="1">
                  <c:v>A5188</c:v>
                </c:pt>
                <c:pt idx="2">
                  <c:v>A5191</c:v>
                </c:pt>
                <c:pt idx="3">
                  <c:v>A5191</c:v>
                </c:pt>
                <c:pt idx="4">
                  <c:v>A5202</c:v>
                </c:pt>
                <c:pt idx="5">
                  <c:v>A5208</c:v>
                </c:pt>
                <c:pt idx="6">
                  <c:v>A5210</c:v>
                </c:pt>
                <c:pt idx="7">
                  <c:v>A5213</c:v>
                </c:pt>
                <c:pt idx="8">
                  <c:v>A5214</c:v>
                </c:pt>
                <c:pt idx="9">
                  <c:v>A5217</c:v>
                </c:pt>
                <c:pt idx="10">
                  <c:v>A5223</c:v>
                </c:pt>
                <c:pt idx="11">
                  <c:v>A5235</c:v>
                </c:pt>
                <c:pt idx="12">
                  <c:v>A5240</c:v>
                </c:pt>
                <c:pt idx="13">
                  <c:v>A5243</c:v>
                </c:pt>
                <c:pt idx="14">
                  <c:v>A5250</c:v>
                </c:pt>
                <c:pt idx="15">
                  <c:v>A5252</c:v>
                </c:pt>
                <c:pt idx="16">
                  <c:v>A5254</c:v>
                </c:pt>
                <c:pt idx="17">
                  <c:v>A5257</c:v>
                </c:pt>
                <c:pt idx="18">
                  <c:v>A5259/PR548</c:v>
                </c:pt>
                <c:pt idx="19">
                  <c:v>Ad26.ENVA.01</c:v>
                </c:pt>
                <c:pt idx="20">
                  <c:v>AD5HVR48.ENVA.01</c:v>
                </c:pt>
                <c:pt idx="21">
                  <c:v>AI-051986</c:v>
                </c:pt>
                <c:pt idx="22">
                  <c:v>AI-052748</c:v>
                </c:pt>
                <c:pt idx="23">
                  <c:v>AI-052748</c:v>
                </c:pt>
                <c:pt idx="24">
                  <c:v>AI065279</c:v>
                </c:pt>
                <c:pt idx="25">
                  <c:v>AI065279</c:v>
                </c:pt>
                <c:pt idx="26">
                  <c:v>AI-51219</c:v>
                </c:pt>
                <c:pt idx="27">
                  <c:v>AI68438</c:v>
                </c:pt>
                <c:pt idx="28">
                  <c:v>AIN504/A5218</c:v>
                </c:pt>
                <c:pt idx="29">
                  <c:v>ANRS 12164/CAPRI T</c:v>
                </c:pt>
                <c:pt idx="30">
                  <c:v>BHP 016</c:v>
                </c:pt>
                <c:pt idx="31">
                  <c:v>CAPRISA 001</c:v>
                </c:pt>
                <c:pt idx="32">
                  <c:v>CEMART</c:v>
                </c:pt>
                <c:pt idx="33">
                  <c:v>CHAVI 001</c:v>
                </c:pt>
                <c:pt idx="34">
                  <c:v>CHAVI 002</c:v>
                </c:pt>
                <c:pt idx="35">
                  <c:v>CHAVI 008a</c:v>
                </c:pt>
                <c:pt idx="36">
                  <c:v>CHAVI 009</c:v>
                </c:pt>
                <c:pt idx="37">
                  <c:v>CHAVI 010</c:v>
                </c:pt>
                <c:pt idx="38">
                  <c:v>CHAVI 014</c:v>
                </c:pt>
                <c:pt idx="39">
                  <c:v>CIPRA HT 001</c:v>
                </c:pt>
                <c:pt idx="40">
                  <c:v>CIPRA KH 001</c:v>
                </c:pt>
                <c:pt idx="41">
                  <c:v>CIPRA TH neurodev</c:v>
                </c:pt>
                <c:pt idx="42">
                  <c:v>CIPRA ZA 001</c:v>
                </c:pt>
                <c:pt idx="43">
                  <c:v>CIPRA ZA 002</c:v>
                </c:pt>
                <c:pt idx="44">
                  <c:v>CIPRATH 001/PREDICT</c:v>
                </c:pt>
                <c:pt idx="45">
                  <c:v>CPCRA 065 (SMART)</c:v>
                </c:pt>
                <c:pt idx="46">
                  <c:v>GCRC2362</c:v>
                </c:pt>
                <c:pt idx="47">
                  <c:v>HBAC2</c:v>
                </c:pt>
                <c:pt idx="48">
                  <c:v>HPTN 046</c:v>
                </c:pt>
                <c:pt idx="49">
                  <c:v>HPTN 052</c:v>
                </c:pt>
                <c:pt idx="50">
                  <c:v>HVTN 067</c:v>
                </c:pt>
                <c:pt idx="51">
                  <c:v>HVTN 069</c:v>
                </c:pt>
                <c:pt idx="52">
                  <c:v>HVTN 070</c:v>
                </c:pt>
                <c:pt idx="53">
                  <c:v>HVTN 071</c:v>
                </c:pt>
                <c:pt idx="54">
                  <c:v>HVTN 072</c:v>
                </c:pt>
                <c:pt idx="55">
                  <c:v>HVTN 073/SAAVI 102</c:v>
                </c:pt>
                <c:pt idx="56">
                  <c:v>HVTN 077</c:v>
                </c:pt>
                <c:pt idx="57">
                  <c:v>HVTN 404</c:v>
                </c:pt>
                <c:pt idx="58">
                  <c:v>HVTN 502 (STEP)</c:v>
                </c:pt>
                <c:pt idx="59">
                  <c:v>HVTN 802</c:v>
                </c:pt>
                <c:pt idx="60">
                  <c:v>HVTN 905</c:v>
                </c:pt>
                <c:pt idx="61">
                  <c:v>HVTN503ANC</c:v>
                </c:pt>
                <c:pt idx="62">
                  <c:v>IAVI V002</c:v>
                </c:pt>
                <c:pt idx="63">
                  <c:v>iPrEx</c:v>
                </c:pt>
                <c:pt idx="64">
                  <c:v>ISAAC 001</c:v>
                </c:pt>
                <c:pt idx="65">
                  <c:v>ISAAC 002</c:v>
                </c:pt>
                <c:pt idx="66">
                  <c:v>ISAAC 003</c:v>
                </c:pt>
                <c:pt idx="67">
                  <c:v>ISAAC 004</c:v>
                </c:pt>
                <c:pt idx="68">
                  <c:v>MGH 007</c:v>
                </c:pt>
                <c:pt idx="69">
                  <c:v>MTN-002</c:v>
                </c:pt>
                <c:pt idx="70">
                  <c:v>MTN-003B</c:v>
                </c:pt>
                <c:pt idx="71">
                  <c:v>MTN-004</c:v>
                </c:pt>
                <c:pt idx="72">
                  <c:v>MTN-004</c:v>
                </c:pt>
                <c:pt idx="73">
                  <c:v>MTN-015</c:v>
                </c:pt>
                <c:pt idx="74">
                  <c:v>Mucosal Ancillary</c:v>
                </c:pt>
                <c:pt idx="75">
                  <c:v>P1025</c:v>
                </c:pt>
                <c:pt idx="76">
                  <c:v>P1041</c:v>
                </c:pt>
                <c:pt idx="77">
                  <c:v>P1049</c:v>
                </c:pt>
                <c:pt idx="78">
                  <c:v>P1058</c:v>
                </c:pt>
                <c:pt idx="79">
                  <c:v>P1060</c:v>
                </c:pt>
                <c:pt idx="80">
                  <c:v>P1063</c:v>
                </c:pt>
                <c:pt idx="81">
                  <c:v>P1064</c:v>
                </c:pt>
                <c:pt idx="82">
                  <c:v>P1065</c:v>
                </c:pt>
                <c:pt idx="83">
                  <c:v>P1066</c:v>
                </c:pt>
                <c:pt idx="84">
                  <c:v>P1066</c:v>
                </c:pt>
                <c:pt idx="85">
                  <c:v>P1068s</c:v>
                </c:pt>
                <c:pt idx="86">
                  <c:v>P394</c:v>
                </c:pt>
                <c:pt idx="87">
                  <c:v>P5 Aim 1</c:v>
                </c:pt>
                <c:pt idx="88">
                  <c:v>PAVE 100</c:v>
                </c:pt>
                <c:pt idx="89">
                  <c:v>PEPFAR CLADE</c:v>
                </c:pt>
                <c:pt idx="90">
                  <c:v>PEPFAR Zambia</c:v>
                </c:pt>
                <c:pt idx="91">
                  <c:v>PH I UC-781</c:v>
                </c:pt>
                <c:pt idx="92">
                  <c:v>PH I UC-781</c:v>
                </c:pt>
                <c:pt idx="93">
                  <c:v>PH I UC-781</c:v>
                </c:pt>
                <c:pt idx="94">
                  <c:v>PH I UC-781</c:v>
                </c:pt>
                <c:pt idx="95">
                  <c:v>PRO 140-2101</c:v>
                </c:pt>
                <c:pt idx="96">
                  <c:v>PRO 140-2301</c:v>
                </c:pt>
                <c:pt idx="97">
                  <c:v>R01 AI 048526 </c:v>
                </c:pt>
                <c:pt idx="98">
                  <c:v>R01 AI071915</c:v>
                </c:pt>
                <c:pt idx="99">
                  <c:v>SMART065H</c:v>
                </c:pt>
                <c:pt idx="100">
                  <c:v>TFV 010</c:v>
                </c:pt>
                <c:pt idx="101">
                  <c:v>U19_P4</c:v>
                </c:pt>
                <c:pt idx="102">
                  <c:v>VRC 011</c:v>
                </c:pt>
                <c:pt idx="103">
                  <c:v>VRC 012</c:v>
                </c:pt>
                <c:pt idx="104">
                  <c:v>VRC 012</c:v>
                </c:pt>
                <c:pt idx="105">
                  <c:v>Zaia 03161 </c:v>
                </c:pt>
              </c:strCache>
            </c:strRef>
          </c:cat>
          <c:val>
            <c:numRef>
              <c:f>'CSRC+PSRC'!$G$2:$G$107</c:f>
              <c:numCache>
                <c:formatCode>General</c:formatCode>
                <c:ptCount val="106"/>
                <c:pt idx="0">
                  <c:v>13</c:v>
                </c:pt>
                <c:pt idx="1">
                  <c:v>29</c:v>
                </c:pt>
                <c:pt idx="2">
                  <c:v>9</c:v>
                </c:pt>
                <c:pt idx="3">
                  <c:v>6</c:v>
                </c:pt>
                <c:pt idx="4">
                  <c:v>16</c:v>
                </c:pt>
                <c:pt idx="5">
                  <c:v>13</c:v>
                </c:pt>
                <c:pt idx="6">
                  <c:v>6</c:v>
                </c:pt>
                <c:pt idx="7">
                  <c:v>27</c:v>
                </c:pt>
                <c:pt idx="8">
                  <c:v>16</c:v>
                </c:pt>
                <c:pt idx="9">
                  <c:v>15</c:v>
                </c:pt>
                <c:pt idx="10">
                  <c:v>9</c:v>
                </c:pt>
                <c:pt idx="11">
                  <c:v>20</c:v>
                </c:pt>
                <c:pt idx="12">
                  <c:v>7</c:v>
                </c:pt>
                <c:pt idx="13">
                  <c:v>16</c:v>
                </c:pt>
                <c:pt idx="14">
                  <c:v>20</c:v>
                </c:pt>
                <c:pt idx="15">
                  <c:v>29</c:v>
                </c:pt>
                <c:pt idx="16">
                  <c:v>6</c:v>
                </c:pt>
                <c:pt idx="17">
                  <c:v>14</c:v>
                </c:pt>
                <c:pt idx="18">
                  <c:v>24</c:v>
                </c:pt>
                <c:pt idx="19">
                  <c:v>12</c:v>
                </c:pt>
                <c:pt idx="20">
                  <c:v>11</c:v>
                </c:pt>
                <c:pt idx="21">
                  <c:v>9</c:v>
                </c:pt>
                <c:pt idx="22">
                  <c:v>39</c:v>
                </c:pt>
                <c:pt idx="23">
                  <c:v>16</c:v>
                </c:pt>
                <c:pt idx="24">
                  <c:v>10</c:v>
                </c:pt>
                <c:pt idx="25">
                  <c:v>8</c:v>
                </c:pt>
                <c:pt idx="26">
                  <c:v>13</c:v>
                </c:pt>
                <c:pt idx="27">
                  <c:v>23</c:v>
                </c:pt>
                <c:pt idx="28">
                  <c:v>23</c:v>
                </c:pt>
                <c:pt idx="29">
                  <c:v>36</c:v>
                </c:pt>
                <c:pt idx="30">
                  <c:v>12</c:v>
                </c:pt>
                <c:pt idx="31">
                  <c:v>21</c:v>
                </c:pt>
                <c:pt idx="32">
                  <c:v>21</c:v>
                </c:pt>
                <c:pt idx="33">
                  <c:v>1</c:v>
                </c:pt>
                <c:pt idx="34">
                  <c:v>14</c:v>
                </c:pt>
                <c:pt idx="35">
                  <c:v>12</c:v>
                </c:pt>
                <c:pt idx="36">
                  <c:v>7</c:v>
                </c:pt>
                <c:pt idx="37">
                  <c:v>12</c:v>
                </c:pt>
                <c:pt idx="38">
                  <c:v>14</c:v>
                </c:pt>
                <c:pt idx="39">
                  <c:v>16</c:v>
                </c:pt>
                <c:pt idx="40">
                  <c:v>27</c:v>
                </c:pt>
                <c:pt idx="41">
                  <c:v>15</c:v>
                </c:pt>
                <c:pt idx="42">
                  <c:v>35</c:v>
                </c:pt>
                <c:pt idx="43">
                  <c:v>16</c:v>
                </c:pt>
                <c:pt idx="44">
                  <c:v>10</c:v>
                </c:pt>
                <c:pt idx="45">
                  <c:v>14</c:v>
                </c:pt>
                <c:pt idx="46">
                  <c:v>10</c:v>
                </c:pt>
                <c:pt idx="47">
                  <c:v>23</c:v>
                </c:pt>
                <c:pt idx="48">
                  <c:v>7</c:v>
                </c:pt>
                <c:pt idx="49">
                  <c:v>13</c:v>
                </c:pt>
                <c:pt idx="50">
                  <c:v>18</c:v>
                </c:pt>
                <c:pt idx="51">
                  <c:v>14</c:v>
                </c:pt>
                <c:pt idx="52">
                  <c:v>14</c:v>
                </c:pt>
                <c:pt idx="53">
                  <c:v>6</c:v>
                </c:pt>
                <c:pt idx="54">
                  <c:v>14</c:v>
                </c:pt>
                <c:pt idx="55">
                  <c:v>14</c:v>
                </c:pt>
                <c:pt idx="56">
                  <c:v>14</c:v>
                </c:pt>
                <c:pt idx="57">
                  <c:v>15</c:v>
                </c:pt>
                <c:pt idx="58">
                  <c:v>13</c:v>
                </c:pt>
                <c:pt idx="59">
                  <c:v>18</c:v>
                </c:pt>
                <c:pt idx="60">
                  <c:v>13</c:v>
                </c:pt>
                <c:pt idx="61">
                  <c:v>1</c:v>
                </c:pt>
                <c:pt idx="62">
                  <c:v>14</c:v>
                </c:pt>
                <c:pt idx="63">
                  <c:v>12</c:v>
                </c:pt>
                <c:pt idx="64">
                  <c:v>3</c:v>
                </c:pt>
                <c:pt idx="65">
                  <c:v>7</c:v>
                </c:pt>
                <c:pt idx="66">
                  <c:v>8</c:v>
                </c:pt>
                <c:pt idx="67">
                  <c:v>9</c:v>
                </c:pt>
                <c:pt idx="68">
                  <c:v>13</c:v>
                </c:pt>
                <c:pt idx="69">
                  <c:v>14</c:v>
                </c:pt>
                <c:pt idx="70">
                  <c:v>13</c:v>
                </c:pt>
                <c:pt idx="71">
                  <c:v>7</c:v>
                </c:pt>
                <c:pt idx="72">
                  <c:v>1</c:v>
                </c:pt>
                <c:pt idx="73">
                  <c:v>8</c:v>
                </c:pt>
                <c:pt idx="74">
                  <c:v>14</c:v>
                </c:pt>
                <c:pt idx="75">
                  <c:v>15</c:v>
                </c:pt>
                <c:pt idx="76">
                  <c:v>14</c:v>
                </c:pt>
                <c:pt idx="77">
                  <c:v>14</c:v>
                </c:pt>
                <c:pt idx="78">
                  <c:v>29</c:v>
                </c:pt>
                <c:pt idx="79">
                  <c:v>16</c:v>
                </c:pt>
                <c:pt idx="80">
                  <c:v>21</c:v>
                </c:pt>
                <c:pt idx="81">
                  <c:v>48</c:v>
                </c:pt>
                <c:pt idx="82">
                  <c:v>13</c:v>
                </c:pt>
                <c:pt idx="83">
                  <c:v>13</c:v>
                </c:pt>
                <c:pt idx="84">
                  <c:v>13</c:v>
                </c:pt>
                <c:pt idx="85">
                  <c:v>13</c:v>
                </c:pt>
                <c:pt idx="86">
                  <c:v>24</c:v>
                </c:pt>
                <c:pt idx="87">
                  <c:v>8</c:v>
                </c:pt>
                <c:pt idx="88">
                  <c:v>12</c:v>
                </c:pt>
                <c:pt idx="89">
                  <c:v>13</c:v>
                </c:pt>
                <c:pt idx="90">
                  <c:v>1</c:v>
                </c:pt>
                <c:pt idx="91">
                  <c:v>20</c:v>
                </c:pt>
                <c:pt idx="92">
                  <c:v>1</c:v>
                </c:pt>
                <c:pt idx="93">
                  <c:v>1</c:v>
                </c:pt>
                <c:pt idx="94">
                  <c:v>1</c:v>
                </c:pt>
                <c:pt idx="95">
                  <c:v>3</c:v>
                </c:pt>
                <c:pt idx="96">
                  <c:v>8</c:v>
                </c:pt>
                <c:pt idx="97">
                  <c:v>24</c:v>
                </c:pt>
                <c:pt idx="98">
                  <c:v>21</c:v>
                </c:pt>
                <c:pt idx="99">
                  <c:v>14</c:v>
                </c:pt>
                <c:pt idx="100">
                  <c:v>14</c:v>
                </c:pt>
                <c:pt idx="101">
                  <c:v>1</c:v>
                </c:pt>
                <c:pt idx="102">
                  <c:v>4</c:v>
                </c:pt>
                <c:pt idx="103">
                  <c:v>6</c:v>
                </c:pt>
                <c:pt idx="104">
                  <c:v>5</c:v>
                </c:pt>
                <c:pt idx="105">
                  <c:v>23</c:v>
                </c:pt>
              </c:numCache>
            </c:numRef>
          </c:val>
        </c:ser>
        <c:ser>
          <c:idx val="1"/>
          <c:order val="1"/>
          <c:tx>
            <c:strRef>
              <c:f>'CSRC+PSRC'!$H$1</c:f>
              <c:strCache>
                <c:ptCount val="1"/>
                <c:pt idx="0">
                  <c:v>Elapsed Days Between SRC Review and SRC 
Consensus Review Distributed (B) </c:v>
                </c:pt>
              </c:strCache>
            </c:strRef>
          </c:tx>
          <c:cat>
            <c:strRef>
              <c:f>'CSRC+PSRC'!$A$2:$A$107</c:f>
              <c:strCache>
                <c:ptCount val="106"/>
                <c:pt idx="0">
                  <c:v>A5176</c:v>
                </c:pt>
                <c:pt idx="1">
                  <c:v>A5188</c:v>
                </c:pt>
                <c:pt idx="2">
                  <c:v>A5191</c:v>
                </c:pt>
                <c:pt idx="3">
                  <c:v>A5191</c:v>
                </c:pt>
                <c:pt idx="4">
                  <c:v>A5202</c:v>
                </c:pt>
                <c:pt idx="5">
                  <c:v>A5208</c:v>
                </c:pt>
                <c:pt idx="6">
                  <c:v>A5210</c:v>
                </c:pt>
                <c:pt idx="7">
                  <c:v>A5213</c:v>
                </c:pt>
                <c:pt idx="8">
                  <c:v>A5214</c:v>
                </c:pt>
                <c:pt idx="9">
                  <c:v>A5217</c:v>
                </c:pt>
                <c:pt idx="10">
                  <c:v>A5223</c:v>
                </c:pt>
                <c:pt idx="11">
                  <c:v>A5235</c:v>
                </c:pt>
                <c:pt idx="12">
                  <c:v>A5240</c:v>
                </c:pt>
                <c:pt idx="13">
                  <c:v>A5243</c:v>
                </c:pt>
                <c:pt idx="14">
                  <c:v>A5250</c:v>
                </c:pt>
                <c:pt idx="15">
                  <c:v>A5252</c:v>
                </c:pt>
                <c:pt idx="16">
                  <c:v>A5254</c:v>
                </c:pt>
                <c:pt idx="17">
                  <c:v>A5257</c:v>
                </c:pt>
                <c:pt idx="18">
                  <c:v>A5259/PR548</c:v>
                </c:pt>
                <c:pt idx="19">
                  <c:v>Ad26.ENVA.01</c:v>
                </c:pt>
                <c:pt idx="20">
                  <c:v>AD5HVR48.ENVA.01</c:v>
                </c:pt>
                <c:pt idx="21">
                  <c:v>AI-051986</c:v>
                </c:pt>
                <c:pt idx="22">
                  <c:v>AI-052748</c:v>
                </c:pt>
                <c:pt idx="23">
                  <c:v>AI-052748</c:v>
                </c:pt>
                <c:pt idx="24">
                  <c:v>AI065279</c:v>
                </c:pt>
                <c:pt idx="25">
                  <c:v>AI065279</c:v>
                </c:pt>
                <c:pt idx="26">
                  <c:v>AI-51219</c:v>
                </c:pt>
                <c:pt idx="27">
                  <c:v>AI68438</c:v>
                </c:pt>
                <c:pt idx="28">
                  <c:v>AIN504/A5218</c:v>
                </c:pt>
                <c:pt idx="29">
                  <c:v>ANRS 12164/CAPRI T</c:v>
                </c:pt>
                <c:pt idx="30">
                  <c:v>BHP 016</c:v>
                </c:pt>
                <c:pt idx="31">
                  <c:v>CAPRISA 001</c:v>
                </c:pt>
                <c:pt idx="32">
                  <c:v>CEMART</c:v>
                </c:pt>
                <c:pt idx="33">
                  <c:v>CHAVI 001</c:v>
                </c:pt>
                <c:pt idx="34">
                  <c:v>CHAVI 002</c:v>
                </c:pt>
                <c:pt idx="35">
                  <c:v>CHAVI 008a</c:v>
                </c:pt>
                <c:pt idx="36">
                  <c:v>CHAVI 009</c:v>
                </c:pt>
                <c:pt idx="37">
                  <c:v>CHAVI 010</c:v>
                </c:pt>
                <c:pt idx="38">
                  <c:v>CHAVI 014</c:v>
                </c:pt>
                <c:pt idx="39">
                  <c:v>CIPRA HT 001</c:v>
                </c:pt>
                <c:pt idx="40">
                  <c:v>CIPRA KH 001</c:v>
                </c:pt>
                <c:pt idx="41">
                  <c:v>CIPRA TH neurodev</c:v>
                </c:pt>
                <c:pt idx="42">
                  <c:v>CIPRA ZA 001</c:v>
                </c:pt>
                <c:pt idx="43">
                  <c:v>CIPRA ZA 002</c:v>
                </c:pt>
                <c:pt idx="44">
                  <c:v>CIPRATH 001/PREDICT</c:v>
                </c:pt>
                <c:pt idx="45">
                  <c:v>CPCRA 065 (SMART)</c:v>
                </c:pt>
                <c:pt idx="46">
                  <c:v>GCRC2362</c:v>
                </c:pt>
                <c:pt idx="47">
                  <c:v>HBAC2</c:v>
                </c:pt>
                <c:pt idx="48">
                  <c:v>HPTN 046</c:v>
                </c:pt>
                <c:pt idx="49">
                  <c:v>HPTN 052</c:v>
                </c:pt>
                <c:pt idx="50">
                  <c:v>HVTN 067</c:v>
                </c:pt>
                <c:pt idx="51">
                  <c:v>HVTN 069</c:v>
                </c:pt>
                <c:pt idx="52">
                  <c:v>HVTN 070</c:v>
                </c:pt>
                <c:pt idx="53">
                  <c:v>HVTN 071</c:v>
                </c:pt>
                <c:pt idx="54">
                  <c:v>HVTN 072</c:v>
                </c:pt>
                <c:pt idx="55">
                  <c:v>HVTN 073/SAAVI 102</c:v>
                </c:pt>
                <c:pt idx="56">
                  <c:v>HVTN 077</c:v>
                </c:pt>
                <c:pt idx="57">
                  <c:v>HVTN 404</c:v>
                </c:pt>
                <c:pt idx="58">
                  <c:v>HVTN 502 (STEP)</c:v>
                </c:pt>
                <c:pt idx="59">
                  <c:v>HVTN 802</c:v>
                </c:pt>
                <c:pt idx="60">
                  <c:v>HVTN 905</c:v>
                </c:pt>
                <c:pt idx="61">
                  <c:v>HVTN503ANC</c:v>
                </c:pt>
                <c:pt idx="62">
                  <c:v>IAVI V002</c:v>
                </c:pt>
                <c:pt idx="63">
                  <c:v>iPrEx</c:v>
                </c:pt>
                <c:pt idx="64">
                  <c:v>ISAAC 001</c:v>
                </c:pt>
                <c:pt idx="65">
                  <c:v>ISAAC 002</c:v>
                </c:pt>
                <c:pt idx="66">
                  <c:v>ISAAC 003</c:v>
                </c:pt>
                <c:pt idx="67">
                  <c:v>ISAAC 004</c:v>
                </c:pt>
                <c:pt idx="68">
                  <c:v>MGH 007</c:v>
                </c:pt>
                <c:pt idx="69">
                  <c:v>MTN-002</c:v>
                </c:pt>
                <c:pt idx="70">
                  <c:v>MTN-003B</c:v>
                </c:pt>
                <c:pt idx="71">
                  <c:v>MTN-004</c:v>
                </c:pt>
                <c:pt idx="72">
                  <c:v>MTN-004</c:v>
                </c:pt>
                <c:pt idx="73">
                  <c:v>MTN-015</c:v>
                </c:pt>
                <c:pt idx="74">
                  <c:v>Mucosal Ancillary</c:v>
                </c:pt>
                <c:pt idx="75">
                  <c:v>P1025</c:v>
                </c:pt>
                <c:pt idx="76">
                  <c:v>P1041</c:v>
                </c:pt>
                <c:pt idx="77">
                  <c:v>P1049</c:v>
                </c:pt>
                <c:pt idx="78">
                  <c:v>P1058</c:v>
                </c:pt>
                <c:pt idx="79">
                  <c:v>P1060</c:v>
                </c:pt>
                <c:pt idx="80">
                  <c:v>P1063</c:v>
                </c:pt>
                <c:pt idx="81">
                  <c:v>P1064</c:v>
                </c:pt>
                <c:pt idx="82">
                  <c:v>P1065</c:v>
                </c:pt>
                <c:pt idx="83">
                  <c:v>P1066</c:v>
                </c:pt>
                <c:pt idx="84">
                  <c:v>P1066</c:v>
                </c:pt>
                <c:pt idx="85">
                  <c:v>P1068s</c:v>
                </c:pt>
                <c:pt idx="86">
                  <c:v>P394</c:v>
                </c:pt>
                <c:pt idx="87">
                  <c:v>P5 Aim 1</c:v>
                </c:pt>
                <c:pt idx="88">
                  <c:v>PAVE 100</c:v>
                </c:pt>
                <c:pt idx="89">
                  <c:v>PEPFAR CLADE</c:v>
                </c:pt>
                <c:pt idx="90">
                  <c:v>PEPFAR Zambia</c:v>
                </c:pt>
                <c:pt idx="91">
                  <c:v>PH I UC-781</c:v>
                </c:pt>
                <c:pt idx="92">
                  <c:v>PH I UC-781</c:v>
                </c:pt>
                <c:pt idx="93">
                  <c:v>PH I UC-781</c:v>
                </c:pt>
                <c:pt idx="94">
                  <c:v>PH I UC-781</c:v>
                </c:pt>
                <c:pt idx="95">
                  <c:v>PRO 140-2101</c:v>
                </c:pt>
                <c:pt idx="96">
                  <c:v>PRO 140-2301</c:v>
                </c:pt>
                <c:pt idx="97">
                  <c:v>R01 AI 048526 </c:v>
                </c:pt>
                <c:pt idx="98">
                  <c:v>R01 AI071915</c:v>
                </c:pt>
                <c:pt idx="99">
                  <c:v>SMART065H</c:v>
                </c:pt>
                <c:pt idx="100">
                  <c:v>TFV 010</c:v>
                </c:pt>
                <c:pt idx="101">
                  <c:v>U19_P4</c:v>
                </c:pt>
                <c:pt idx="102">
                  <c:v>VRC 011</c:v>
                </c:pt>
                <c:pt idx="103">
                  <c:v>VRC 012</c:v>
                </c:pt>
                <c:pt idx="104">
                  <c:v>VRC 012</c:v>
                </c:pt>
                <c:pt idx="105">
                  <c:v>Zaia 03161 </c:v>
                </c:pt>
              </c:strCache>
            </c:strRef>
          </c:cat>
          <c:val>
            <c:numRef>
              <c:f>'CSRC+PSRC'!$H$2:$H$107</c:f>
              <c:numCache>
                <c:formatCode>General</c:formatCode>
                <c:ptCount val="106"/>
                <c:pt idx="0">
                  <c:v>13</c:v>
                </c:pt>
                <c:pt idx="1">
                  <c:v>6</c:v>
                </c:pt>
                <c:pt idx="2">
                  <c:v>12</c:v>
                </c:pt>
                <c:pt idx="3">
                  <c:v>6</c:v>
                </c:pt>
                <c:pt idx="4">
                  <c:v>12</c:v>
                </c:pt>
                <c:pt idx="5">
                  <c:v>8</c:v>
                </c:pt>
                <c:pt idx="6">
                  <c:v>6</c:v>
                </c:pt>
                <c:pt idx="7">
                  <c:v>2</c:v>
                </c:pt>
                <c:pt idx="8">
                  <c:v>12</c:v>
                </c:pt>
                <c:pt idx="9">
                  <c:v>20</c:v>
                </c:pt>
                <c:pt idx="10">
                  <c:v>12</c:v>
                </c:pt>
                <c:pt idx="11">
                  <c:v>15</c:v>
                </c:pt>
                <c:pt idx="12">
                  <c:v>19</c:v>
                </c:pt>
                <c:pt idx="13">
                  <c:v>12</c:v>
                </c:pt>
                <c:pt idx="14">
                  <c:v>20</c:v>
                </c:pt>
                <c:pt idx="15">
                  <c:v>19</c:v>
                </c:pt>
                <c:pt idx="16">
                  <c:v>13</c:v>
                </c:pt>
                <c:pt idx="17">
                  <c:v>13</c:v>
                </c:pt>
                <c:pt idx="18">
                  <c:v>14</c:v>
                </c:pt>
                <c:pt idx="19">
                  <c:v>13</c:v>
                </c:pt>
                <c:pt idx="20">
                  <c:v>15</c:v>
                </c:pt>
                <c:pt idx="21">
                  <c:v>12</c:v>
                </c:pt>
                <c:pt idx="22">
                  <c:v>6</c:v>
                </c:pt>
                <c:pt idx="23">
                  <c:v>13</c:v>
                </c:pt>
                <c:pt idx="24">
                  <c:v>14</c:v>
                </c:pt>
                <c:pt idx="25">
                  <c:v>13</c:v>
                </c:pt>
                <c:pt idx="26">
                  <c:v>12</c:v>
                </c:pt>
                <c:pt idx="27">
                  <c:v>12</c:v>
                </c:pt>
                <c:pt idx="28">
                  <c:v>13</c:v>
                </c:pt>
                <c:pt idx="29">
                  <c:v>19</c:v>
                </c:pt>
                <c:pt idx="30">
                  <c:v>20</c:v>
                </c:pt>
                <c:pt idx="31">
                  <c:v>11</c:v>
                </c:pt>
                <c:pt idx="32">
                  <c:v>5</c:v>
                </c:pt>
                <c:pt idx="33">
                  <c:v>15</c:v>
                </c:pt>
                <c:pt idx="34">
                  <c:v>10</c:v>
                </c:pt>
                <c:pt idx="35">
                  <c:v>8</c:v>
                </c:pt>
                <c:pt idx="36">
                  <c:v>13</c:v>
                </c:pt>
                <c:pt idx="37">
                  <c:v>17</c:v>
                </c:pt>
                <c:pt idx="38">
                  <c:v>14</c:v>
                </c:pt>
                <c:pt idx="39">
                  <c:v>14</c:v>
                </c:pt>
                <c:pt idx="40">
                  <c:v>18</c:v>
                </c:pt>
                <c:pt idx="41">
                  <c:v>14</c:v>
                </c:pt>
                <c:pt idx="42">
                  <c:v>14</c:v>
                </c:pt>
                <c:pt idx="43">
                  <c:v>14</c:v>
                </c:pt>
                <c:pt idx="44">
                  <c:v>14</c:v>
                </c:pt>
                <c:pt idx="45">
                  <c:v>12</c:v>
                </c:pt>
                <c:pt idx="46">
                  <c:v>13</c:v>
                </c:pt>
                <c:pt idx="47">
                  <c:v>15</c:v>
                </c:pt>
                <c:pt idx="48">
                  <c:v>2</c:v>
                </c:pt>
                <c:pt idx="49">
                  <c:v>22</c:v>
                </c:pt>
                <c:pt idx="50">
                  <c:v>14</c:v>
                </c:pt>
                <c:pt idx="51">
                  <c:v>24</c:v>
                </c:pt>
                <c:pt idx="52">
                  <c:v>8</c:v>
                </c:pt>
                <c:pt idx="53">
                  <c:v>10</c:v>
                </c:pt>
                <c:pt idx="54">
                  <c:v>9</c:v>
                </c:pt>
                <c:pt idx="55">
                  <c:v>10</c:v>
                </c:pt>
                <c:pt idx="56">
                  <c:v>14</c:v>
                </c:pt>
                <c:pt idx="57">
                  <c:v>14</c:v>
                </c:pt>
                <c:pt idx="58">
                  <c:v>10</c:v>
                </c:pt>
                <c:pt idx="59">
                  <c:v>14</c:v>
                </c:pt>
                <c:pt idx="60">
                  <c:v>14</c:v>
                </c:pt>
                <c:pt idx="61">
                  <c:v>13</c:v>
                </c:pt>
                <c:pt idx="62">
                  <c:v>22</c:v>
                </c:pt>
                <c:pt idx="63">
                  <c:v>15</c:v>
                </c:pt>
                <c:pt idx="64">
                  <c:v>26</c:v>
                </c:pt>
                <c:pt idx="65">
                  <c:v>11</c:v>
                </c:pt>
                <c:pt idx="66">
                  <c:v>11</c:v>
                </c:pt>
                <c:pt idx="67">
                  <c:v>19</c:v>
                </c:pt>
                <c:pt idx="68">
                  <c:v>17</c:v>
                </c:pt>
                <c:pt idx="69">
                  <c:v>10</c:v>
                </c:pt>
                <c:pt idx="70">
                  <c:v>16</c:v>
                </c:pt>
                <c:pt idx="71">
                  <c:v>13</c:v>
                </c:pt>
                <c:pt idx="72">
                  <c:v>7</c:v>
                </c:pt>
                <c:pt idx="73">
                  <c:v>13</c:v>
                </c:pt>
                <c:pt idx="74">
                  <c:v>10</c:v>
                </c:pt>
                <c:pt idx="75">
                  <c:v>32</c:v>
                </c:pt>
                <c:pt idx="76">
                  <c:v>13</c:v>
                </c:pt>
                <c:pt idx="77">
                  <c:v>18</c:v>
                </c:pt>
                <c:pt idx="78">
                  <c:v>12</c:v>
                </c:pt>
                <c:pt idx="79">
                  <c:v>6</c:v>
                </c:pt>
                <c:pt idx="80">
                  <c:v>14</c:v>
                </c:pt>
                <c:pt idx="81">
                  <c:v>12</c:v>
                </c:pt>
                <c:pt idx="82">
                  <c:v>14</c:v>
                </c:pt>
                <c:pt idx="83">
                  <c:v>13</c:v>
                </c:pt>
                <c:pt idx="84">
                  <c:v>12</c:v>
                </c:pt>
                <c:pt idx="85">
                  <c:v>12</c:v>
                </c:pt>
                <c:pt idx="86">
                  <c:v>14</c:v>
                </c:pt>
                <c:pt idx="87">
                  <c:v>13</c:v>
                </c:pt>
                <c:pt idx="88">
                  <c:v>15</c:v>
                </c:pt>
                <c:pt idx="89">
                  <c:v>12</c:v>
                </c:pt>
                <c:pt idx="90">
                  <c:v>14</c:v>
                </c:pt>
                <c:pt idx="91">
                  <c:v>22</c:v>
                </c:pt>
                <c:pt idx="92">
                  <c:v>1</c:v>
                </c:pt>
                <c:pt idx="93">
                  <c:v>1</c:v>
                </c:pt>
                <c:pt idx="94">
                  <c:v>6</c:v>
                </c:pt>
                <c:pt idx="95">
                  <c:v>8</c:v>
                </c:pt>
                <c:pt idx="96">
                  <c:v>27</c:v>
                </c:pt>
                <c:pt idx="97">
                  <c:v>13</c:v>
                </c:pt>
                <c:pt idx="98">
                  <c:v>13</c:v>
                </c:pt>
                <c:pt idx="99">
                  <c:v>14</c:v>
                </c:pt>
                <c:pt idx="100">
                  <c:v>17</c:v>
                </c:pt>
                <c:pt idx="101">
                  <c:v>24</c:v>
                </c:pt>
                <c:pt idx="102">
                  <c:v>8</c:v>
                </c:pt>
                <c:pt idx="103">
                  <c:v>10</c:v>
                </c:pt>
                <c:pt idx="104">
                  <c:v>15</c:v>
                </c:pt>
                <c:pt idx="105">
                  <c:v>26</c:v>
                </c:pt>
              </c:numCache>
            </c:numRef>
          </c:val>
        </c:ser>
        <c:ser>
          <c:idx val="2"/>
          <c:order val="2"/>
          <c:tx>
            <c:strRef>
              <c:f>'CSRC+PSRC'!$I$1</c:f>
              <c:strCache>
                <c:ptCount val="1"/>
                <c:pt idx="0">
                  <c:v>SRC Review Total Elapsed Days (A+B)</c:v>
                </c:pt>
              </c:strCache>
            </c:strRef>
          </c:tx>
          <c:spPr>
            <a:solidFill>
              <a:schemeClr val="bg1"/>
            </a:solidFill>
          </c:spPr>
          <c:dLbls>
            <c:dLbl>
              <c:idx val="1"/>
              <c:layout/>
              <c:tx>
                <c:rich>
                  <a:bodyPr/>
                  <a:lstStyle/>
                  <a:p>
                    <a:r>
                      <a:rPr lang="en-US" dirty="0"/>
                      <a:t>35 </a:t>
                    </a:r>
                    <a:r>
                      <a:rPr lang="en-US" sz="900" dirty="0"/>
                      <a:t>(</a:t>
                    </a:r>
                    <a:r>
                      <a:rPr lang="en-US" sz="900" dirty="0">
                        <a:solidFill>
                          <a:srgbClr val="0070C0"/>
                        </a:solidFill>
                      </a:rPr>
                      <a:t>A</a:t>
                    </a:r>
                    <a:r>
                      <a:rPr lang="en-US" sz="900" dirty="0"/>
                      <a:t>+</a:t>
                    </a:r>
                    <a:r>
                      <a:rPr lang="en-US" sz="900" dirty="0">
                        <a:solidFill>
                          <a:srgbClr val="C00000"/>
                        </a:solidFill>
                      </a:rPr>
                      <a:t>B</a:t>
                    </a:r>
                    <a:r>
                      <a:rPr lang="en-US" sz="900" dirty="0"/>
                      <a:t>)</a:t>
                    </a:r>
                  </a:p>
                </c:rich>
              </c:tx>
              <c:dLblPos val="inBase"/>
            </c:dLbl>
            <c:txPr>
              <a:bodyPr/>
              <a:lstStyle/>
              <a:p>
                <a:pPr>
                  <a:defRPr sz="700"/>
                </a:pPr>
                <a:endParaRPr lang="en-US"/>
              </a:p>
            </c:txPr>
            <c:dLblPos val="inBase"/>
            <c:showVal val="1"/>
          </c:dLbls>
          <c:cat>
            <c:strRef>
              <c:f>'CSRC+PSRC'!$A$2:$A$107</c:f>
              <c:strCache>
                <c:ptCount val="106"/>
                <c:pt idx="0">
                  <c:v>A5176</c:v>
                </c:pt>
                <c:pt idx="1">
                  <c:v>A5188</c:v>
                </c:pt>
                <c:pt idx="2">
                  <c:v>A5191</c:v>
                </c:pt>
                <c:pt idx="3">
                  <c:v>A5191</c:v>
                </c:pt>
                <c:pt idx="4">
                  <c:v>A5202</c:v>
                </c:pt>
                <c:pt idx="5">
                  <c:v>A5208</c:v>
                </c:pt>
                <c:pt idx="6">
                  <c:v>A5210</c:v>
                </c:pt>
                <c:pt idx="7">
                  <c:v>A5213</c:v>
                </c:pt>
                <c:pt idx="8">
                  <c:v>A5214</c:v>
                </c:pt>
                <c:pt idx="9">
                  <c:v>A5217</c:v>
                </c:pt>
                <c:pt idx="10">
                  <c:v>A5223</c:v>
                </c:pt>
                <c:pt idx="11">
                  <c:v>A5235</c:v>
                </c:pt>
                <c:pt idx="12">
                  <c:v>A5240</c:v>
                </c:pt>
                <c:pt idx="13">
                  <c:v>A5243</c:v>
                </c:pt>
                <c:pt idx="14">
                  <c:v>A5250</c:v>
                </c:pt>
                <c:pt idx="15">
                  <c:v>A5252</c:v>
                </c:pt>
                <c:pt idx="16">
                  <c:v>A5254</c:v>
                </c:pt>
                <c:pt idx="17">
                  <c:v>A5257</c:v>
                </c:pt>
                <c:pt idx="18">
                  <c:v>A5259/PR548</c:v>
                </c:pt>
                <c:pt idx="19">
                  <c:v>Ad26.ENVA.01</c:v>
                </c:pt>
                <c:pt idx="20">
                  <c:v>AD5HVR48.ENVA.01</c:v>
                </c:pt>
                <c:pt idx="21">
                  <c:v>AI-051986</c:v>
                </c:pt>
                <c:pt idx="22">
                  <c:v>AI-052748</c:v>
                </c:pt>
                <c:pt idx="23">
                  <c:v>AI-052748</c:v>
                </c:pt>
                <c:pt idx="24">
                  <c:v>AI065279</c:v>
                </c:pt>
                <c:pt idx="25">
                  <c:v>AI065279</c:v>
                </c:pt>
                <c:pt idx="26">
                  <c:v>AI-51219</c:v>
                </c:pt>
                <c:pt idx="27">
                  <c:v>AI68438</c:v>
                </c:pt>
                <c:pt idx="28">
                  <c:v>AIN504/A5218</c:v>
                </c:pt>
                <c:pt idx="29">
                  <c:v>ANRS 12164/CAPRI T</c:v>
                </c:pt>
                <c:pt idx="30">
                  <c:v>BHP 016</c:v>
                </c:pt>
                <c:pt idx="31">
                  <c:v>CAPRISA 001</c:v>
                </c:pt>
                <c:pt idx="32">
                  <c:v>CEMART</c:v>
                </c:pt>
                <c:pt idx="33">
                  <c:v>CHAVI 001</c:v>
                </c:pt>
                <c:pt idx="34">
                  <c:v>CHAVI 002</c:v>
                </c:pt>
                <c:pt idx="35">
                  <c:v>CHAVI 008a</c:v>
                </c:pt>
                <c:pt idx="36">
                  <c:v>CHAVI 009</c:v>
                </c:pt>
                <c:pt idx="37">
                  <c:v>CHAVI 010</c:v>
                </c:pt>
                <c:pt idx="38">
                  <c:v>CHAVI 014</c:v>
                </c:pt>
                <c:pt idx="39">
                  <c:v>CIPRA HT 001</c:v>
                </c:pt>
                <c:pt idx="40">
                  <c:v>CIPRA KH 001</c:v>
                </c:pt>
                <c:pt idx="41">
                  <c:v>CIPRA TH neurodev</c:v>
                </c:pt>
                <c:pt idx="42">
                  <c:v>CIPRA ZA 001</c:v>
                </c:pt>
                <c:pt idx="43">
                  <c:v>CIPRA ZA 002</c:v>
                </c:pt>
                <c:pt idx="44">
                  <c:v>CIPRATH 001/PREDICT</c:v>
                </c:pt>
                <c:pt idx="45">
                  <c:v>CPCRA 065 (SMART)</c:v>
                </c:pt>
                <c:pt idx="46">
                  <c:v>GCRC2362</c:v>
                </c:pt>
                <c:pt idx="47">
                  <c:v>HBAC2</c:v>
                </c:pt>
                <c:pt idx="48">
                  <c:v>HPTN 046</c:v>
                </c:pt>
                <c:pt idx="49">
                  <c:v>HPTN 052</c:v>
                </c:pt>
                <c:pt idx="50">
                  <c:v>HVTN 067</c:v>
                </c:pt>
                <c:pt idx="51">
                  <c:v>HVTN 069</c:v>
                </c:pt>
                <c:pt idx="52">
                  <c:v>HVTN 070</c:v>
                </c:pt>
                <c:pt idx="53">
                  <c:v>HVTN 071</c:v>
                </c:pt>
                <c:pt idx="54">
                  <c:v>HVTN 072</c:v>
                </c:pt>
                <c:pt idx="55">
                  <c:v>HVTN 073/SAAVI 102</c:v>
                </c:pt>
                <c:pt idx="56">
                  <c:v>HVTN 077</c:v>
                </c:pt>
                <c:pt idx="57">
                  <c:v>HVTN 404</c:v>
                </c:pt>
                <c:pt idx="58">
                  <c:v>HVTN 502 (STEP)</c:v>
                </c:pt>
                <c:pt idx="59">
                  <c:v>HVTN 802</c:v>
                </c:pt>
                <c:pt idx="60">
                  <c:v>HVTN 905</c:v>
                </c:pt>
                <c:pt idx="61">
                  <c:v>HVTN503ANC</c:v>
                </c:pt>
                <c:pt idx="62">
                  <c:v>IAVI V002</c:v>
                </c:pt>
                <c:pt idx="63">
                  <c:v>iPrEx</c:v>
                </c:pt>
                <c:pt idx="64">
                  <c:v>ISAAC 001</c:v>
                </c:pt>
                <c:pt idx="65">
                  <c:v>ISAAC 002</c:v>
                </c:pt>
                <c:pt idx="66">
                  <c:v>ISAAC 003</c:v>
                </c:pt>
                <c:pt idx="67">
                  <c:v>ISAAC 004</c:v>
                </c:pt>
                <c:pt idx="68">
                  <c:v>MGH 007</c:v>
                </c:pt>
                <c:pt idx="69">
                  <c:v>MTN-002</c:v>
                </c:pt>
                <c:pt idx="70">
                  <c:v>MTN-003B</c:v>
                </c:pt>
                <c:pt idx="71">
                  <c:v>MTN-004</c:v>
                </c:pt>
                <c:pt idx="72">
                  <c:v>MTN-004</c:v>
                </c:pt>
                <c:pt idx="73">
                  <c:v>MTN-015</c:v>
                </c:pt>
                <c:pt idx="74">
                  <c:v>Mucosal Ancillary</c:v>
                </c:pt>
                <c:pt idx="75">
                  <c:v>P1025</c:v>
                </c:pt>
                <c:pt idx="76">
                  <c:v>P1041</c:v>
                </c:pt>
                <c:pt idx="77">
                  <c:v>P1049</c:v>
                </c:pt>
                <c:pt idx="78">
                  <c:v>P1058</c:v>
                </c:pt>
                <c:pt idx="79">
                  <c:v>P1060</c:v>
                </c:pt>
                <c:pt idx="80">
                  <c:v>P1063</c:v>
                </c:pt>
                <c:pt idx="81">
                  <c:v>P1064</c:v>
                </c:pt>
                <c:pt idx="82">
                  <c:v>P1065</c:v>
                </c:pt>
                <c:pt idx="83">
                  <c:v>P1066</c:v>
                </c:pt>
                <c:pt idx="84">
                  <c:v>P1066</c:v>
                </c:pt>
                <c:pt idx="85">
                  <c:v>P1068s</c:v>
                </c:pt>
                <c:pt idx="86">
                  <c:v>P394</c:v>
                </c:pt>
                <c:pt idx="87">
                  <c:v>P5 Aim 1</c:v>
                </c:pt>
                <c:pt idx="88">
                  <c:v>PAVE 100</c:v>
                </c:pt>
                <c:pt idx="89">
                  <c:v>PEPFAR CLADE</c:v>
                </c:pt>
                <c:pt idx="90">
                  <c:v>PEPFAR Zambia</c:v>
                </c:pt>
                <c:pt idx="91">
                  <c:v>PH I UC-781</c:v>
                </c:pt>
                <c:pt idx="92">
                  <c:v>PH I UC-781</c:v>
                </c:pt>
                <c:pt idx="93">
                  <c:v>PH I UC-781</c:v>
                </c:pt>
                <c:pt idx="94">
                  <c:v>PH I UC-781</c:v>
                </c:pt>
                <c:pt idx="95">
                  <c:v>PRO 140-2101</c:v>
                </c:pt>
                <c:pt idx="96">
                  <c:v>PRO 140-2301</c:v>
                </c:pt>
                <c:pt idx="97">
                  <c:v>R01 AI 048526 </c:v>
                </c:pt>
                <c:pt idx="98">
                  <c:v>R01 AI071915</c:v>
                </c:pt>
                <c:pt idx="99">
                  <c:v>SMART065H</c:v>
                </c:pt>
                <c:pt idx="100">
                  <c:v>TFV 010</c:v>
                </c:pt>
                <c:pt idx="101">
                  <c:v>U19_P4</c:v>
                </c:pt>
                <c:pt idx="102">
                  <c:v>VRC 011</c:v>
                </c:pt>
                <c:pt idx="103">
                  <c:v>VRC 012</c:v>
                </c:pt>
                <c:pt idx="104">
                  <c:v>VRC 012</c:v>
                </c:pt>
                <c:pt idx="105">
                  <c:v>Zaia 03161 </c:v>
                </c:pt>
              </c:strCache>
            </c:strRef>
          </c:cat>
          <c:val>
            <c:numRef>
              <c:f>'CSRC+PSRC'!$I$2:$I$107</c:f>
              <c:numCache>
                <c:formatCode>General</c:formatCode>
                <c:ptCount val="106"/>
                <c:pt idx="0">
                  <c:v>26</c:v>
                </c:pt>
                <c:pt idx="1">
                  <c:v>35</c:v>
                </c:pt>
                <c:pt idx="2">
                  <c:v>21</c:v>
                </c:pt>
                <c:pt idx="3">
                  <c:v>12</c:v>
                </c:pt>
                <c:pt idx="4">
                  <c:v>28</c:v>
                </c:pt>
                <c:pt idx="5">
                  <c:v>21</c:v>
                </c:pt>
                <c:pt idx="6">
                  <c:v>12</c:v>
                </c:pt>
                <c:pt idx="7">
                  <c:v>29</c:v>
                </c:pt>
                <c:pt idx="8">
                  <c:v>28</c:v>
                </c:pt>
                <c:pt idx="9">
                  <c:v>35</c:v>
                </c:pt>
                <c:pt idx="10">
                  <c:v>21</c:v>
                </c:pt>
                <c:pt idx="11">
                  <c:v>35</c:v>
                </c:pt>
                <c:pt idx="12">
                  <c:v>26</c:v>
                </c:pt>
                <c:pt idx="13">
                  <c:v>28</c:v>
                </c:pt>
                <c:pt idx="14">
                  <c:v>40</c:v>
                </c:pt>
                <c:pt idx="15">
                  <c:v>48</c:v>
                </c:pt>
                <c:pt idx="16">
                  <c:v>19</c:v>
                </c:pt>
                <c:pt idx="17">
                  <c:v>27</c:v>
                </c:pt>
                <c:pt idx="18">
                  <c:v>38</c:v>
                </c:pt>
                <c:pt idx="19">
                  <c:v>25</c:v>
                </c:pt>
                <c:pt idx="20">
                  <c:v>26</c:v>
                </c:pt>
                <c:pt idx="21">
                  <c:v>21</c:v>
                </c:pt>
                <c:pt idx="22">
                  <c:v>45</c:v>
                </c:pt>
                <c:pt idx="23">
                  <c:v>29</c:v>
                </c:pt>
                <c:pt idx="24">
                  <c:v>24</c:v>
                </c:pt>
                <c:pt idx="25">
                  <c:v>21</c:v>
                </c:pt>
                <c:pt idx="26">
                  <c:v>25</c:v>
                </c:pt>
                <c:pt idx="27">
                  <c:v>35</c:v>
                </c:pt>
                <c:pt idx="28">
                  <c:v>36</c:v>
                </c:pt>
                <c:pt idx="29">
                  <c:v>55</c:v>
                </c:pt>
                <c:pt idx="30">
                  <c:v>32</c:v>
                </c:pt>
                <c:pt idx="31">
                  <c:v>32</c:v>
                </c:pt>
                <c:pt idx="32">
                  <c:v>26</c:v>
                </c:pt>
                <c:pt idx="33">
                  <c:v>15</c:v>
                </c:pt>
                <c:pt idx="34">
                  <c:v>24</c:v>
                </c:pt>
                <c:pt idx="35">
                  <c:v>20</c:v>
                </c:pt>
                <c:pt idx="36">
                  <c:v>20</c:v>
                </c:pt>
                <c:pt idx="37">
                  <c:v>29</c:v>
                </c:pt>
                <c:pt idx="38">
                  <c:v>28</c:v>
                </c:pt>
                <c:pt idx="39">
                  <c:v>30</c:v>
                </c:pt>
                <c:pt idx="40">
                  <c:v>45</c:v>
                </c:pt>
                <c:pt idx="41">
                  <c:v>29</c:v>
                </c:pt>
                <c:pt idx="42">
                  <c:v>49</c:v>
                </c:pt>
                <c:pt idx="43">
                  <c:v>30</c:v>
                </c:pt>
                <c:pt idx="44">
                  <c:v>24</c:v>
                </c:pt>
                <c:pt idx="45">
                  <c:v>26</c:v>
                </c:pt>
                <c:pt idx="46">
                  <c:v>23</c:v>
                </c:pt>
                <c:pt idx="47">
                  <c:v>38</c:v>
                </c:pt>
                <c:pt idx="48">
                  <c:v>9</c:v>
                </c:pt>
                <c:pt idx="49">
                  <c:v>35</c:v>
                </c:pt>
                <c:pt idx="50">
                  <c:v>32</c:v>
                </c:pt>
                <c:pt idx="51">
                  <c:v>38</c:v>
                </c:pt>
                <c:pt idx="52">
                  <c:v>22</c:v>
                </c:pt>
                <c:pt idx="53">
                  <c:v>16</c:v>
                </c:pt>
                <c:pt idx="54">
                  <c:v>23</c:v>
                </c:pt>
                <c:pt idx="55">
                  <c:v>24</c:v>
                </c:pt>
                <c:pt idx="56">
                  <c:v>28</c:v>
                </c:pt>
                <c:pt idx="57">
                  <c:v>29</c:v>
                </c:pt>
                <c:pt idx="58">
                  <c:v>23</c:v>
                </c:pt>
                <c:pt idx="59">
                  <c:v>32</c:v>
                </c:pt>
                <c:pt idx="60">
                  <c:v>27</c:v>
                </c:pt>
                <c:pt idx="61">
                  <c:v>13</c:v>
                </c:pt>
                <c:pt idx="62">
                  <c:v>36</c:v>
                </c:pt>
                <c:pt idx="63">
                  <c:v>27</c:v>
                </c:pt>
                <c:pt idx="64">
                  <c:v>29</c:v>
                </c:pt>
                <c:pt idx="65">
                  <c:v>18</c:v>
                </c:pt>
                <c:pt idx="66">
                  <c:v>19</c:v>
                </c:pt>
                <c:pt idx="67">
                  <c:v>28</c:v>
                </c:pt>
                <c:pt idx="68">
                  <c:v>30</c:v>
                </c:pt>
                <c:pt idx="69">
                  <c:v>24</c:v>
                </c:pt>
                <c:pt idx="70">
                  <c:v>29</c:v>
                </c:pt>
                <c:pt idx="71">
                  <c:v>20</c:v>
                </c:pt>
                <c:pt idx="72">
                  <c:v>7</c:v>
                </c:pt>
                <c:pt idx="73">
                  <c:v>21</c:v>
                </c:pt>
                <c:pt idx="74">
                  <c:v>24</c:v>
                </c:pt>
                <c:pt idx="75">
                  <c:v>47</c:v>
                </c:pt>
                <c:pt idx="76">
                  <c:v>27</c:v>
                </c:pt>
                <c:pt idx="77">
                  <c:v>32</c:v>
                </c:pt>
                <c:pt idx="78">
                  <c:v>41</c:v>
                </c:pt>
                <c:pt idx="79">
                  <c:v>22</c:v>
                </c:pt>
                <c:pt idx="80">
                  <c:v>35</c:v>
                </c:pt>
                <c:pt idx="81">
                  <c:v>60</c:v>
                </c:pt>
                <c:pt idx="82">
                  <c:v>27</c:v>
                </c:pt>
                <c:pt idx="83">
                  <c:v>26</c:v>
                </c:pt>
                <c:pt idx="84">
                  <c:v>25</c:v>
                </c:pt>
                <c:pt idx="85">
                  <c:v>25</c:v>
                </c:pt>
                <c:pt idx="86">
                  <c:v>38</c:v>
                </c:pt>
                <c:pt idx="87">
                  <c:v>21</c:v>
                </c:pt>
                <c:pt idx="88">
                  <c:v>27</c:v>
                </c:pt>
                <c:pt idx="89">
                  <c:v>25</c:v>
                </c:pt>
                <c:pt idx="90">
                  <c:v>14</c:v>
                </c:pt>
                <c:pt idx="91">
                  <c:v>42</c:v>
                </c:pt>
                <c:pt idx="92">
                  <c:v>1</c:v>
                </c:pt>
                <c:pt idx="93">
                  <c:v>1</c:v>
                </c:pt>
                <c:pt idx="94">
                  <c:v>6</c:v>
                </c:pt>
                <c:pt idx="95">
                  <c:v>11</c:v>
                </c:pt>
                <c:pt idx="96">
                  <c:v>35</c:v>
                </c:pt>
                <c:pt idx="97">
                  <c:v>37</c:v>
                </c:pt>
                <c:pt idx="98">
                  <c:v>34</c:v>
                </c:pt>
                <c:pt idx="99">
                  <c:v>28</c:v>
                </c:pt>
                <c:pt idx="100">
                  <c:v>31</c:v>
                </c:pt>
                <c:pt idx="101">
                  <c:v>24</c:v>
                </c:pt>
                <c:pt idx="102">
                  <c:v>12</c:v>
                </c:pt>
                <c:pt idx="103">
                  <c:v>16</c:v>
                </c:pt>
                <c:pt idx="104">
                  <c:v>20</c:v>
                </c:pt>
                <c:pt idx="105">
                  <c:v>49</c:v>
                </c:pt>
              </c:numCache>
            </c:numRef>
          </c:val>
        </c:ser>
        <c:overlap val="100"/>
        <c:axId val="57163136"/>
        <c:axId val="57185792"/>
      </c:barChart>
      <c:lineChart>
        <c:grouping val="standard"/>
        <c:ser>
          <c:idx val="3"/>
          <c:order val="3"/>
          <c:tx>
            <c:strRef>
              <c:f>'CSRC+PSRC'!$P$1</c:f>
              <c:strCache>
                <c:ptCount val="1"/>
                <c:pt idx="0">
                  <c:v>Target - Total Days for SRC Review (25 business days)</c:v>
                </c:pt>
              </c:strCache>
            </c:strRef>
          </c:tx>
          <c:spPr>
            <a:ln>
              <a:solidFill>
                <a:srgbClr val="178505"/>
              </a:solidFill>
            </a:ln>
          </c:spPr>
          <c:marker>
            <c:symbol val="none"/>
          </c:marker>
          <c:cat>
            <c:strRef>
              <c:f>'CSRC+PSRC'!$A$2:$A$107</c:f>
              <c:strCache>
                <c:ptCount val="106"/>
                <c:pt idx="0">
                  <c:v>A5176</c:v>
                </c:pt>
                <c:pt idx="1">
                  <c:v>A5188</c:v>
                </c:pt>
                <c:pt idx="2">
                  <c:v>A5191</c:v>
                </c:pt>
                <c:pt idx="3">
                  <c:v>A5191</c:v>
                </c:pt>
                <c:pt idx="4">
                  <c:v>A5202</c:v>
                </c:pt>
                <c:pt idx="5">
                  <c:v>A5208</c:v>
                </c:pt>
                <c:pt idx="6">
                  <c:v>A5210</c:v>
                </c:pt>
                <c:pt idx="7">
                  <c:v>A5213</c:v>
                </c:pt>
                <c:pt idx="8">
                  <c:v>A5214</c:v>
                </c:pt>
                <c:pt idx="9">
                  <c:v>A5217</c:v>
                </c:pt>
                <c:pt idx="10">
                  <c:v>A5223</c:v>
                </c:pt>
                <c:pt idx="11">
                  <c:v>A5235</c:v>
                </c:pt>
                <c:pt idx="12">
                  <c:v>A5240</c:v>
                </c:pt>
                <c:pt idx="13">
                  <c:v>A5243</c:v>
                </c:pt>
                <c:pt idx="14">
                  <c:v>A5250</c:v>
                </c:pt>
                <c:pt idx="15">
                  <c:v>A5252</c:v>
                </c:pt>
                <c:pt idx="16">
                  <c:v>A5254</c:v>
                </c:pt>
                <c:pt idx="17">
                  <c:v>A5257</c:v>
                </c:pt>
                <c:pt idx="18">
                  <c:v>A5259/PR548</c:v>
                </c:pt>
                <c:pt idx="19">
                  <c:v>Ad26.ENVA.01</c:v>
                </c:pt>
                <c:pt idx="20">
                  <c:v>AD5HVR48.ENVA.01</c:v>
                </c:pt>
                <c:pt idx="21">
                  <c:v>AI-051986</c:v>
                </c:pt>
                <c:pt idx="22">
                  <c:v>AI-052748</c:v>
                </c:pt>
                <c:pt idx="23">
                  <c:v>AI-052748</c:v>
                </c:pt>
                <c:pt idx="24">
                  <c:v>AI065279</c:v>
                </c:pt>
                <c:pt idx="25">
                  <c:v>AI065279</c:v>
                </c:pt>
                <c:pt idx="26">
                  <c:v>AI-51219</c:v>
                </c:pt>
                <c:pt idx="27">
                  <c:v>AI68438</c:v>
                </c:pt>
                <c:pt idx="28">
                  <c:v>AIN504/A5218</c:v>
                </c:pt>
                <c:pt idx="29">
                  <c:v>ANRS 12164/CAPRI T</c:v>
                </c:pt>
                <c:pt idx="30">
                  <c:v>BHP 016</c:v>
                </c:pt>
                <c:pt idx="31">
                  <c:v>CAPRISA 001</c:v>
                </c:pt>
                <c:pt idx="32">
                  <c:v>CEMART</c:v>
                </c:pt>
                <c:pt idx="33">
                  <c:v>CHAVI 001</c:v>
                </c:pt>
                <c:pt idx="34">
                  <c:v>CHAVI 002</c:v>
                </c:pt>
                <c:pt idx="35">
                  <c:v>CHAVI 008a</c:v>
                </c:pt>
                <c:pt idx="36">
                  <c:v>CHAVI 009</c:v>
                </c:pt>
                <c:pt idx="37">
                  <c:v>CHAVI 010</c:v>
                </c:pt>
                <c:pt idx="38">
                  <c:v>CHAVI 014</c:v>
                </c:pt>
                <c:pt idx="39">
                  <c:v>CIPRA HT 001</c:v>
                </c:pt>
                <c:pt idx="40">
                  <c:v>CIPRA KH 001</c:v>
                </c:pt>
                <c:pt idx="41">
                  <c:v>CIPRA TH neurodev</c:v>
                </c:pt>
                <c:pt idx="42">
                  <c:v>CIPRA ZA 001</c:v>
                </c:pt>
                <c:pt idx="43">
                  <c:v>CIPRA ZA 002</c:v>
                </c:pt>
                <c:pt idx="44">
                  <c:v>CIPRATH 001/PREDICT</c:v>
                </c:pt>
                <c:pt idx="45">
                  <c:v>CPCRA 065 (SMART)</c:v>
                </c:pt>
                <c:pt idx="46">
                  <c:v>GCRC2362</c:v>
                </c:pt>
                <c:pt idx="47">
                  <c:v>HBAC2</c:v>
                </c:pt>
                <c:pt idx="48">
                  <c:v>HPTN 046</c:v>
                </c:pt>
                <c:pt idx="49">
                  <c:v>HPTN 052</c:v>
                </c:pt>
                <c:pt idx="50">
                  <c:v>HVTN 067</c:v>
                </c:pt>
                <c:pt idx="51">
                  <c:v>HVTN 069</c:v>
                </c:pt>
                <c:pt idx="52">
                  <c:v>HVTN 070</c:v>
                </c:pt>
                <c:pt idx="53">
                  <c:v>HVTN 071</c:v>
                </c:pt>
                <c:pt idx="54">
                  <c:v>HVTN 072</c:v>
                </c:pt>
                <c:pt idx="55">
                  <c:v>HVTN 073/SAAVI 102</c:v>
                </c:pt>
                <c:pt idx="56">
                  <c:v>HVTN 077</c:v>
                </c:pt>
                <c:pt idx="57">
                  <c:v>HVTN 404</c:v>
                </c:pt>
                <c:pt idx="58">
                  <c:v>HVTN 502 (STEP)</c:v>
                </c:pt>
                <c:pt idx="59">
                  <c:v>HVTN 802</c:v>
                </c:pt>
                <c:pt idx="60">
                  <c:v>HVTN 905</c:v>
                </c:pt>
                <c:pt idx="61">
                  <c:v>HVTN503ANC</c:v>
                </c:pt>
                <c:pt idx="62">
                  <c:v>IAVI V002</c:v>
                </c:pt>
                <c:pt idx="63">
                  <c:v>iPrEx</c:v>
                </c:pt>
                <c:pt idx="64">
                  <c:v>ISAAC 001</c:v>
                </c:pt>
                <c:pt idx="65">
                  <c:v>ISAAC 002</c:v>
                </c:pt>
                <c:pt idx="66">
                  <c:v>ISAAC 003</c:v>
                </c:pt>
                <c:pt idx="67">
                  <c:v>ISAAC 004</c:v>
                </c:pt>
                <c:pt idx="68">
                  <c:v>MGH 007</c:v>
                </c:pt>
                <c:pt idx="69">
                  <c:v>MTN-002</c:v>
                </c:pt>
                <c:pt idx="70">
                  <c:v>MTN-003B</c:v>
                </c:pt>
                <c:pt idx="71">
                  <c:v>MTN-004</c:v>
                </c:pt>
                <c:pt idx="72">
                  <c:v>MTN-004</c:v>
                </c:pt>
                <c:pt idx="73">
                  <c:v>MTN-015</c:v>
                </c:pt>
                <c:pt idx="74">
                  <c:v>Mucosal Ancillary</c:v>
                </c:pt>
                <c:pt idx="75">
                  <c:v>P1025</c:v>
                </c:pt>
                <c:pt idx="76">
                  <c:v>P1041</c:v>
                </c:pt>
                <c:pt idx="77">
                  <c:v>P1049</c:v>
                </c:pt>
                <c:pt idx="78">
                  <c:v>P1058</c:v>
                </c:pt>
                <c:pt idx="79">
                  <c:v>P1060</c:v>
                </c:pt>
                <c:pt idx="80">
                  <c:v>P1063</c:v>
                </c:pt>
                <c:pt idx="81">
                  <c:v>P1064</c:v>
                </c:pt>
                <c:pt idx="82">
                  <c:v>P1065</c:v>
                </c:pt>
                <c:pt idx="83">
                  <c:v>P1066</c:v>
                </c:pt>
                <c:pt idx="84">
                  <c:v>P1066</c:v>
                </c:pt>
                <c:pt idx="85">
                  <c:v>P1068s</c:v>
                </c:pt>
                <c:pt idx="86">
                  <c:v>P394</c:v>
                </c:pt>
                <c:pt idx="87">
                  <c:v>P5 Aim 1</c:v>
                </c:pt>
                <c:pt idx="88">
                  <c:v>PAVE 100</c:v>
                </c:pt>
                <c:pt idx="89">
                  <c:v>PEPFAR CLADE</c:v>
                </c:pt>
                <c:pt idx="90">
                  <c:v>PEPFAR Zambia</c:v>
                </c:pt>
                <c:pt idx="91">
                  <c:v>PH I UC-781</c:v>
                </c:pt>
                <c:pt idx="92">
                  <c:v>PH I UC-781</c:v>
                </c:pt>
                <c:pt idx="93">
                  <c:v>PH I UC-781</c:v>
                </c:pt>
                <c:pt idx="94">
                  <c:v>PH I UC-781</c:v>
                </c:pt>
                <c:pt idx="95">
                  <c:v>PRO 140-2101</c:v>
                </c:pt>
                <c:pt idx="96">
                  <c:v>PRO 140-2301</c:v>
                </c:pt>
                <c:pt idx="97">
                  <c:v>R01 AI 048526 </c:v>
                </c:pt>
                <c:pt idx="98">
                  <c:v>R01 AI071915</c:v>
                </c:pt>
                <c:pt idx="99">
                  <c:v>SMART065H</c:v>
                </c:pt>
                <c:pt idx="100">
                  <c:v>TFV 010</c:v>
                </c:pt>
                <c:pt idx="101">
                  <c:v>U19_P4</c:v>
                </c:pt>
                <c:pt idx="102">
                  <c:v>VRC 011</c:v>
                </c:pt>
                <c:pt idx="103">
                  <c:v>VRC 012</c:v>
                </c:pt>
                <c:pt idx="104">
                  <c:v>VRC 012</c:v>
                </c:pt>
                <c:pt idx="105">
                  <c:v>Zaia 03161 </c:v>
                </c:pt>
              </c:strCache>
            </c:strRef>
          </c:cat>
          <c:val>
            <c:numRef>
              <c:f>'CSRC+PSRC'!$P$2:$P$107</c:f>
              <c:numCache>
                <c:formatCode>General</c:formatCode>
                <c:ptCount val="106"/>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numCache>
            </c:numRef>
          </c:val>
        </c:ser>
        <c:ser>
          <c:idx val="4"/>
          <c:order val="4"/>
          <c:tx>
            <c:strRef>
              <c:f>'CSRC+PSRC'!$Q$1</c:f>
              <c:strCache>
                <c:ptCount val="1"/>
                <c:pt idx="0">
                  <c:v>Median (27 calendar days)</c:v>
                </c:pt>
              </c:strCache>
            </c:strRef>
          </c:tx>
          <c:spPr>
            <a:ln>
              <a:solidFill>
                <a:srgbClr val="E46C0A"/>
              </a:solidFill>
            </a:ln>
          </c:spPr>
          <c:marker>
            <c:symbol val="none"/>
          </c:marker>
          <c:cat>
            <c:strRef>
              <c:f>'CSRC+PSRC'!$A$2:$A$107</c:f>
              <c:strCache>
                <c:ptCount val="106"/>
                <c:pt idx="0">
                  <c:v>A5176</c:v>
                </c:pt>
                <c:pt idx="1">
                  <c:v>A5188</c:v>
                </c:pt>
                <c:pt idx="2">
                  <c:v>A5191</c:v>
                </c:pt>
                <c:pt idx="3">
                  <c:v>A5191</c:v>
                </c:pt>
                <c:pt idx="4">
                  <c:v>A5202</c:v>
                </c:pt>
                <c:pt idx="5">
                  <c:v>A5208</c:v>
                </c:pt>
                <c:pt idx="6">
                  <c:v>A5210</c:v>
                </c:pt>
                <c:pt idx="7">
                  <c:v>A5213</c:v>
                </c:pt>
                <c:pt idx="8">
                  <c:v>A5214</c:v>
                </c:pt>
                <c:pt idx="9">
                  <c:v>A5217</c:v>
                </c:pt>
                <c:pt idx="10">
                  <c:v>A5223</c:v>
                </c:pt>
                <c:pt idx="11">
                  <c:v>A5235</c:v>
                </c:pt>
                <c:pt idx="12">
                  <c:v>A5240</c:v>
                </c:pt>
                <c:pt idx="13">
                  <c:v>A5243</c:v>
                </c:pt>
                <c:pt idx="14">
                  <c:v>A5250</c:v>
                </c:pt>
                <c:pt idx="15">
                  <c:v>A5252</c:v>
                </c:pt>
                <c:pt idx="16">
                  <c:v>A5254</c:v>
                </c:pt>
                <c:pt idx="17">
                  <c:v>A5257</c:v>
                </c:pt>
                <c:pt idx="18">
                  <c:v>A5259/PR548</c:v>
                </c:pt>
                <c:pt idx="19">
                  <c:v>Ad26.ENVA.01</c:v>
                </c:pt>
                <c:pt idx="20">
                  <c:v>AD5HVR48.ENVA.01</c:v>
                </c:pt>
                <c:pt idx="21">
                  <c:v>AI-051986</c:v>
                </c:pt>
                <c:pt idx="22">
                  <c:v>AI-052748</c:v>
                </c:pt>
                <c:pt idx="23">
                  <c:v>AI-052748</c:v>
                </c:pt>
                <c:pt idx="24">
                  <c:v>AI065279</c:v>
                </c:pt>
                <c:pt idx="25">
                  <c:v>AI065279</c:v>
                </c:pt>
                <c:pt idx="26">
                  <c:v>AI-51219</c:v>
                </c:pt>
                <c:pt idx="27">
                  <c:v>AI68438</c:v>
                </c:pt>
                <c:pt idx="28">
                  <c:v>AIN504/A5218</c:v>
                </c:pt>
                <c:pt idx="29">
                  <c:v>ANRS 12164/CAPRI T</c:v>
                </c:pt>
                <c:pt idx="30">
                  <c:v>BHP 016</c:v>
                </c:pt>
                <c:pt idx="31">
                  <c:v>CAPRISA 001</c:v>
                </c:pt>
                <c:pt idx="32">
                  <c:v>CEMART</c:v>
                </c:pt>
                <c:pt idx="33">
                  <c:v>CHAVI 001</c:v>
                </c:pt>
                <c:pt idx="34">
                  <c:v>CHAVI 002</c:v>
                </c:pt>
                <c:pt idx="35">
                  <c:v>CHAVI 008a</c:v>
                </c:pt>
                <c:pt idx="36">
                  <c:v>CHAVI 009</c:v>
                </c:pt>
                <c:pt idx="37">
                  <c:v>CHAVI 010</c:v>
                </c:pt>
                <c:pt idx="38">
                  <c:v>CHAVI 014</c:v>
                </c:pt>
                <c:pt idx="39">
                  <c:v>CIPRA HT 001</c:v>
                </c:pt>
                <c:pt idx="40">
                  <c:v>CIPRA KH 001</c:v>
                </c:pt>
                <c:pt idx="41">
                  <c:v>CIPRA TH neurodev</c:v>
                </c:pt>
                <c:pt idx="42">
                  <c:v>CIPRA ZA 001</c:v>
                </c:pt>
                <c:pt idx="43">
                  <c:v>CIPRA ZA 002</c:v>
                </c:pt>
                <c:pt idx="44">
                  <c:v>CIPRATH 001/PREDICT</c:v>
                </c:pt>
                <c:pt idx="45">
                  <c:v>CPCRA 065 (SMART)</c:v>
                </c:pt>
                <c:pt idx="46">
                  <c:v>GCRC2362</c:v>
                </c:pt>
                <c:pt idx="47">
                  <c:v>HBAC2</c:v>
                </c:pt>
                <c:pt idx="48">
                  <c:v>HPTN 046</c:v>
                </c:pt>
                <c:pt idx="49">
                  <c:v>HPTN 052</c:v>
                </c:pt>
                <c:pt idx="50">
                  <c:v>HVTN 067</c:v>
                </c:pt>
                <c:pt idx="51">
                  <c:v>HVTN 069</c:v>
                </c:pt>
                <c:pt idx="52">
                  <c:v>HVTN 070</c:v>
                </c:pt>
                <c:pt idx="53">
                  <c:v>HVTN 071</c:v>
                </c:pt>
                <c:pt idx="54">
                  <c:v>HVTN 072</c:v>
                </c:pt>
                <c:pt idx="55">
                  <c:v>HVTN 073/SAAVI 102</c:v>
                </c:pt>
                <c:pt idx="56">
                  <c:v>HVTN 077</c:v>
                </c:pt>
                <c:pt idx="57">
                  <c:v>HVTN 404</c:v>
                </c:pt>
                <c:pt idx="58">
                  <c:v>HVTN 502 (STEP)</c:v>
                </c:pt>
                <c:pt idx="59">
                  <c:v>HVTN 802</c:v>
                </c:pt>
                <c:pt idx="60">
                  <c:v>HVTN 905</c:v>
                </c:pt>
                <c:pt idx="61">
                  <c:v>HVTN503ANC</c:v>
                </c:pt>
                <c:pt idx="62">
                  <c:v>IAVI V002</c:v>
                </c:pt>
                <c:pt idx="63">
                  <c:v>iPrEx</c:v>
                </c:pt>
                <c:pt idx="64">
                  <c:v>ISAAC 001</c:v>
                </c:pt>
                <c:pt idx="65">
                  <c:v>ISAAC 002</c:v>
                </c:pt>
                <c:pt idx="66">
                  <c:v>ISAAC 003</c:v>
                </c:pt>
                <c:pt idx="67">
                  <c:v>ISAAC 004</c:v>
                </c:pt>
                <c:pt idx="68">
                  <c:v>MGH 007</c:v>
                </c:pt>
                <c:pt idx="69">
                  <c:v>MTN-002</c:v>
                </c:pt>
                <c:pt idx="70">
                  <c:v>MTN-003B</c:v>
                </c:pt>
                <c:pt idx="71">
                  <c:v>MTN-004</c:v>
                </c:pt>
                <c:pt idx="72">
                  <c:v>MTN-004</c:v>
                </c:pt>
                <c:pt idx="73">
                  <c:v>MTN-015</c:v>
                </c:pt>
                <c:pt idx="74">
                  <c:v>Mucosal Ancillary</c:v>
                </c:pt>
                <c:pt idx="75">
                  <c:v>P1025</c:v>
                </c:pt>
                <c:pt idx="76">
                  <c:v>P1041</c:v>
                </c:pt>
                <c:pt idx="77">
                  <c:v>P1049</c:v>
                </c:pt>
                <c:pt idx="78">
                  <c:v>P1058</c:v>
                </c:pt>
                <c:pt idx="79">
                  <c:v>P1060</c:v>
                </c:pt>
                <c:pt idx="80">
                  <c:v>P1063</c:v>
                </c:pt>
                <c:pt idx="81">
                  <c:v>P1064</c:v>
                </c:pt>
                <c:pt idx="82">
                  <c:v>P1065</c:v>
                </c:pt>
                <c:pt idx="83">
                  <c:v>P1066</c:v>
                </c:pt>
                <c:pt idx="84">
                  <c:v>P1066</c:v>
                </c:pt>
                <c:pt idx="85">
                  <c:v>P1068s</c:v>
                </c:pt>
                <c:pt idx="86">
                  <c:v>P394</c:v>
                </c:pt>
                <c:pt idx="87">
                  <c:v>P5 Aim 1</c:v>
                </c:pt>
                <c:pt idx="88">
                  <c:v>PAVE 100</c:v>
                </c:pt>
                <c:pt idx="89">
                  <c:v>PEPFAR CLADE</c:v>
                </c:pt>
                <c:pt idx="90">
                  <c:v>PEPFAR Zambia</c:v>
                </c:pt>
                <c:pt idx="91">
                  <c:v>PH I UC-781</c:v>
                </c:pt>
                <c:pt idx="92">
                  <c:v>PH I UC-781</c:v>
                </c:pt>
                <c:pt idx="93">
                  <c:v>PH I UC-781</c:v>
                </c:pt>
                <c:pt idx="94">
                  <c:v>PH I UC-781</c:v>
                </c:pt>
                <c:pt idx="95">
                  <c:v>PRO 140-2101</c:v>
                </c:pt>
                <c:pt idx="96">
                  <c:v>PRO 140-2301</c:v>
                </c:pt>
                <c:pt idx="97">
                  <c:v>R01 AI 048526 </c:v>
                </c:pt>
                <c:pt idx="98">
                  <c:v>R01 AI071915</c:v>
                </c:pt>
                <c:pt idx="99">
                  <c:v>SMART065H</c:v>
                </c:pt>
                <c:pt idx="100">
                  <c:v>TFV 010</c:v>
                </c:pt>
                <c:pt idx="101">
                  <c:v>U19_P4</c:v>
                </c:pt>
                <c:pt idx="102">
                  <c:v>VRC 011</c:v>
                </c:pt>
                <c:pt idx="103">
                  <c:v>VRC 012</c:v>
                </c:pt>
                <c:pt idx="104">
                  <c:v>VRC 012</c:v>
                </c:pt>
                <c:pt idx="105">
                  <c:v>Zaia 03161 </c:v>
                </c:pt>
              </c:strCache>
            </c:strRef>
          </c:cat>
          <c:val>
            <c:numRef>
              <c:f>'CSRC+PSRC'!$Q$2:$Q$107</c:f>
              <c:numCache>
                <c:formatCode>General</c:formatCode>
                <c:ptCount val="106"/>
                <c:pt idx="0">
                  <c:v>27</c:v>
                </c:pt>
                <c:pt idx="1">
                  <c:v>27</c:v>
                </c:pt>
                <c:pt idx="2">
                  <c:v>27</c:v>
                </c:pt>
                <c:pt idx="3">
                  <c:v>27</c:v>
                </c:pt>
                <c:pt idx="4">
                  <c:v>27</c:v>
                </c:pt>
                <c:pt idx="5">
                  <c:v>27</c:v>
                </c:pt>
                <c:pt idx="6">
                  <c:v>27</c:v>
                </c:pt>
                <c:pt idx="7">
                  <c:v>27</c:v>
                </c:pt>
                <c:pt idx="8">
                  <c:v>27</c:v>
                </c:pt>
                <c:pt idx="9">
                  <c:v>27</c:v>
                </c:pt>
                <c:pt idx="10">
                  <c:v>27</c:v>
                </c:pt>
                <c:pt idx="11">
                  <c:v>27</c:v>
                </c:pt>
                <c:pt idx="12">
                  <c:v>27</c:v>
                </c:pt>
                <c:pt idx="13">
                  <c:v>27</c:v>
                </c:pt>
                <c:pt idx="14">
                  <c:v>27</c:v>
                </c:pt>
                <c:pt idx="15">
                  <c:v>27</c:v>
                </c:pt>
                <c:pt idx="16">
                  <c:v>27</c:v>
                </c:pt>
                <c:pt idx="17">
                  <c:v>27</c:v>
                </c:pt>
                <c:pt idx="18">
                  <c:v>27</c:v>
                </c:pt>
                <c:pt idx="19">
                  <c:v>27</c:v>
                </c:pt>
                <c:pt idx="20">
                  <c:v>27</c:v>
                </c:pt>
                <c:pt idx="21">
                  <c:v>27</c:v>
                </c:pt>
                <c:pt idx="22">
                  <c:v>27</c:v>
                </c:pt>
                <c:pt idx="23">
                  <c:v>27</c:v>
                </c:pt>
                <c:pt idx="24">
                  <c:v>27</c:v>
                </c:pt>
                <c:pt idx="25">
                  <c:v>27</c:v>
                </c:pt>
                <c:pt idx="26">
                  <c:v>27</c:v>
                </c:pt>
                <c:pt idx="27">
                  <c:v>27</c:v>
                </c:pt>
                <c:pt idx="28">
                  <c:v>27</c:v>
                </c:pt>
                <c:pt idx="29">
                  <c:v>27</c:v>
                </c:pt>
                <c:pt idx="30">
                  <c:v>27</c:v>
                </c:pt>
                <c:pt idx="31">
                  <c:v>27</c:v>
                </c:pt>
                <c:pt idx="32">
                  <c:v>27</c:v>
                </c:pt>
                <c:pt idx="33">
                  <c:v>27</c:v>
                </c:pt>
                <c:pt idx="34">
                  <c:v>27</c:v>
                </c:pt>
                <c:pt idx="35">
                  <c:v>27</c:v>
                </c:pt>
                <c:pt idx="36">
                  <c:v>27</c:v>
                </c:pt>
                <c:pt idx="37">
                  <c:v>27</c:v>
                </c:pt>
                <c:pt idx="38">
                  <c:v>27</c:v>
                </c:pt>
                <c:pt idx="39">
                  <c:v>27</c:v>
                </c:pt>
                <c:pt idx="40">
                  <c:v>27</c:v>
                </c:pt>
                <c:pt idx="41">
                  <c:v>27</c:v>
                </c:pt>
                <c:pt idx="42">
                  <c:v>27</c:v>
                </c:pt>
                <c:pt idx="43">
                  <c:v>27</c:v>
                </c:pt>
                <c:pt idx="44">
                  <c:v>27</c:v>
                </c:pt>
                <c:pt idx="45">
                  <c:v>27</c:v>
                </c:pt>
                <c:pt idx="46">
                  <c:v>27</c:v>
                </c:pt>
                <c:pt idx="47">
                  <c:v>27</c:v>
                </c:pt>
                <c:pt idx="48">
                  <c:v>27</c:v>
                </c:pt>
                <c:pt idx="49">
                  <c:v>27</c:v>
                </c:pt>
                <c:pt idx="50">
                  <c:v>27</c:v>
                </c:pt>
                <c:pt idx="51">
                  <c:v>27</c:v>
                </c:pt>
                <c:pt idx="52">
                  <c:v>27</c:v>
                </c:pt>
                <c:pt idx="53">
                  <c:v>27</c:v>
                </c:pt>
                <c:pt idx="54">
                  <c:v>27</c:v>
                </c:pt>
                <c:pt idx="55">
                  <c:v>27</c:v>
                </c:pt>
                <c:pt idx="56">
                  <c:v>27</c:v>
                </c:pt>
                <c:pt idx="57">
                  <c:v>27</c:v>
                </c:pt>
                <c:pt idx="58">
                  <c:v>27</c:v>
                </c:pt>
                <c:pt idx="59">
                  <c:v>27</c:v>
                </c:pt>
                <c:pt idx="60">
                  <c:v>27</c:v>
                </c:pt>
                <c:pt idx="61">
                  <c:v>27</c:v>
                </c:pt>
                <c:pt idx="62">
                  <c:v>27</c:v>
                </c:pt>
                <c:pt idx="63">
                  <c:v>27</c:v>
                </c:pt>
                <c:pt idx="64">
                  <c:v>27</c:v>
                </c:pt>
                <c:pt idx="65">
                  <c:v>27</c:v>
                </c:pt>
                <c:pt idx="66">
                  <c:v>27</c:v>
                </c:pt>
                <c:pt idx="67">
                  <c:v>27</c:v>
                </c:pt>
                <c:pt idx="68">
                  <c:v>27</c:v>
                </c:pt>
                <c:pt idx="69">
                  <c:v>27</c:v>
                </c:pt>
                <c:pt idx="70">
                  <c:v>27</c:v>
                </c:pt>
                <c:pt idx="71">
                  <c:v>27</c:v>
                </c:pt>
                <c:pt idx="72">
                  <c:v>27</c:v>
                </c:pt>
                <c:pt idx="73">
                  <c:v>27</c:v>
                </c:pt>
                <c:pt idx="74">
                  <c:v>27</c:v>
                </c:pt>
                <c:pt idx="75">
                  <c:v>27</c:v>
                </c:pt>
                <c:pt idx="76">
                  <c:v>27</c:v>
                </c:pt>
                <c:pt idx="77">
                  <c:v>27</c:v>
                </c:pt>
                <c:pt idx="78">
                  <c:v>27</c:v>
                </c:pt>
                <c:pt idx="79">
                  <c:v>27</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c:v>
                </c:pt>
                <c:pt idx="95">
                  <c:v>27</c:v>
                </c:pt>
                <c:pt idx="96">
                  <c:v>27</c:v>
                </c:pt>
                <c:pt idx="97">
                  <c:v>27</c:v>
                </c:pt>
                <c:pt idx="98">
                  <c:v>27</c:v>
                </c:pt>
                <c:pt idx="99">
                  <c:v>27</c:v>
                </c:pt>
                <c:pt idx="100">
                  <c:v>27</c:v>
                </c:pt>
                <c:pt idx="101">
                  <c:v>27</c:v>
                </c:pt>
                <c:pt idx="102">
                  <c:v>27</c:v>
                </c:pt>
                <c:pt idx="103">
                  <c:v>27</c:v>
                </c:pt>
                <c:pt idx="104">
                  <c:v>27</c:v>
                </c:pt>
                <c:pt idx="105">
                  <c:v>27</c:v>
                </c:pt>
              </c:numCache>
            </c:numRef>
          </c:val>
        </c:ser>
        <c:marker val="1"/>
        <c:axId val="57163136"/>
        <c:axId val="57185792"/>
      </c:lineChart>
      <c:catAx>
        <c:axId val="57163136"/>
        <c:scaling>
          <c:orientation val="minMax"/>
        </c:scaling>
        <c:delete val="1"/>
        <c:axPos val="b"/>
        <c:title>
          <c:tx>
            <c:rich>
              <a:bodyPr/>
              <a:lstStyle/>
              <a:p>
                <a:pPr>
                  <a:defRPr sz="1400"/>
                </a:pPr>
                <a:r>
                  <a:rPr lang="en-US" sz="1400" dirty="0" smtClean="0"/>
                  <a:t>Protocols</a:t>
                </a:r>
                <a:endParaRPr lang="en-US" sz="1400" dirty="0"/>
              </a:p>
            </c:rich>
          </c:tx>
          <c:layout/>
        </c:title>
        <c:numFmt formatCode="General" sourceLinked="1"/>
        <c:tickLblPos val="none"/>
        <c:crossAx val="57185792"/>
        <c:crosses val="autoZero"/>
        <c:auto val="1"/>
        <c:lblAlgn val="ctr"/>
        <c:lblOffset val="100"/>
      </c:catAx>
      <c:valAx>
        <c:axId val="57185792"/>
        <c:scaling>
          <c:orientation val="minMax"/>
          <c:max val="65"/>
        </c:scaling>
        <c:axPos val="l"/>
        <c:majorGridlines/>
        <c:title>
          <c:tx>
            <c:rich>
              <a:bodyPr rot="-5400000" vert="horz"/>
              <a:lstStyle/>
              <a:p>
                <a:pPr>
                  <a:defRPr/>
                </a:pPr>
                <a:r>
                  <a:rPr lang="en-US" dirty="0"/>
                  <a:t>Calendar Days</a:t>
                </a:r>
              </a:p>
            </c:rich>
          </c:tx>
          <c:layout/>
        </c:title>
        <c:numFmt formatCode="General" sourceLinked="1"/>
        <c:tickLblPos val="nextTo"/>
        <c:txPr>
          <a:bodyPr/>
          <a:lstStyle/>
          <a:p>
            <a:pPr>
              <a:defRPr>
                <a:solidFill>
                  <a:sysClr val="windowText" lastClr="000000"/>
                </a:solidFill>
              </a:defRPr>
            </a:pPr>
            <a:endParaRPr lang="en-US"/>
          </a:p>
        </c:txPr>
        <c:crossAx val="57163136"/>
        <c:crosses val="autoZero"/>
        <c:crossBetween val="between"/>
      </c:valAx>
    </c:plotArea>
    <c:legend>
      <c:legendPos val="tr"/>
      <c:legendEntry>
        <c:idx val="0"/>
        <c:delete val="1"/>
      </c:legendEntry>
      <c:layout>
        <c:manualLayout>
          <c:xMode val="edge"/>
          <c:yMode val="edge"/>
          <c:x val="0.77512499999999951"/>
          <c:y val="1.5625003203945921E-2"/>
          <c:w val="0.21654166666666674"/>
          <c:h val="0.23873856601430571"/>
        </c:manualLayout>
      </c:layout>
      <c:overlay val="1"/>
      <c:txPr>
        <a:bodyPr/>
        <a:lstStyle/>
        <a:p>
          <a:pPr>
            <a:defRPr sz="700"/>
          </a:pPr>
          <a:endParaRPr lang="en-US"/>
        </a:p>
      </c:txPr>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dirty="0"/>
              <a:t>Days from Pending to Open to Accrual</a:t>
            </a:r>
            <a:endParaRPr lang="en-US" dirty="0"/>
          </a:p>
        </c:rich>
      </c:tx>
      <c:layout/>
    </c:title>
    <c:plotArea>
      <c:layout/>
      <c:barChart>
        <c:barDir val="col"/>
        <c:grouping val="clustered"/>
        <c:ser>
          <c:idx val="0"/>
          <c:order val="0"/>
          <c:tx>
            <c:strRef>
              <c:f>'Data - Pending to Open'!$CK$2:$CK$3</c:f>
              <c:strCache>
                <c:ptCount val="1"/>
                <c:pt idx="0">
                  <c:v>Days from Pending to Open to Accrual</c:v>
                </c:pt>
              </c:strCache>
            </c:strRef>
          </c:tx>
          <c:cat>
            <c:strRef>
              <c:f>'Data - Pending to Open'!$B$4:$B$59</c:f>
              <c:strCache>
                <c:ptCount val="41"/>
                <c:pt idx="0">
                  <c:v>A5227</c:v>
                </c:pt>
                <c:pt idx="1">
                  <c:v>A5234</c:v>
                </c:pt>
                <c:pt idx="2">
                  <c:v>A5239</c:v>
                </c:pt>
                <c:pt idx="3">
                  <c:v>A5240</c:v>
                </c:pt>
                <c:pt idx="4">
                  <c:v>A5241</c:v>
                </c:pt>
                <c:pt idx="5">
                  <c:v>A5244</c:v>
                </c:pt>
                <c:pt idx="6">
                  <c:v>A5247</c:v>
                </c:pt>
                <c:pt idx="7">
                  <c:v>A5248</c:v>
                </c:pt>
                <c:pt idx="8">
                  <c:v>A5252</c:v>
                </c:pt>
                <c:pt idx="9">
                  <c:v>A5256</c:v>
                </c:pt>
                <c:pt idx="10">
                  <c:v>A5257</c:v>
                </c:pt>
                <c:pt idx="11">
                  <c:v>A5258</c:v>
                </c:pt>
                <c:pt idx="12">
                  <c:v>A5260s</c:v>
                </c:pt>
                <c:pt idx="13">
                  <c:v>A5262</c:v>
                </c:pt>
                <c:pt idx="14">
                  <c:v>HPTN 064</c:v>
                </c:pt>
                <c:pt idx="15">
                  <c:v>HVTN 067</c:v>
                </c:pt>
                <c:pt idx="16">
                  <c:v>HVTN 069</c:v>
                </c:pt>
                <c:pt idx="17">
                  <c:v>HVTN 070</c:v>
                </c:pt>
                <c:pt idx="18">
                  <c:v>HVTN 071</c:v>
                </c:pt>
                <c:pt idx="19">
                  <c:v>HVTN 072</c:v>
                </c:pt>
                <c:pt idx="20">
                  <c:v>HVTN 073/SAAVI 102</c:v>
                </c:pt>
                <c:pt idx="21">
                  <c:v>HVTN 077</c:v>
                </c:pt>
                <c:pt idx="22">
                  <c:v>HVTN 205</c:v>
                </c:pt>
                <c:pt idx="23">
                  <c:v>HVTN 404</c:v>
                </c:pt>
                <c:pt idx="24">
                  <c:v>HVTN 504</c:v>
                </c:pt>
                <c:pt idx="25">
                  <c:v>HVTN 505</c:v>
                </c:pt>
                <c:pt idx="26">
                  <c:v>HVTN 802</c:v>
                </c:pt>
                <c:pt idx="27">
                  <c:v>HVTN 905</c:v>
                </c:pt>
                <c:pt idx="28">
                  <c:v>HVTN 905-01</c:v>
                </c:pt>
                <c:pt idx="29">
                  <c:v>HVTN 906</c:v>
                </c:pt>
                <c:pt idx="30">
                  <c:v>HVTN 907</c:v>
                </c:pt>
                <c:pt idx="31">
                  <c:v>MTN-001</c:v>
                </c:pt>
                <c:pt idx="32">
                  <c:v>MTN-002</c:v>
                </c:pt>
                <c:pt idx="33">
                  <c:v>MTN-015</c:v>
                </c:pt>
                <c:pt idx="34">
                  <c:v>P1063</c:v>
                </c:pt>
                <c:pt idx="35">
                  <c:v>P1065</c:v>
                </c:pt>
                <c:pt idx="36">
                  <c:v>P1066</c:v>
                </c:pt>
                <c:pt idx="37">
                  <c:v>P1068s</c:v>
                </c:pt>
                <c:pt idx="38">
                  <c:v>P1069</c:v>
                </c:pt>
                <c:pt idx="39">
                  <c:v>P1074</c:v>
                </c:pt>
                <c:pt idx="40">
                  <c:v>START-I01</c:v>
                </c:pt>
              </c:strCache>
            </c:strRef>
          </c:cat>
          <c:val>
            <c:numRef>
              <c:f>'Data - Pending to Open'!$CK$4:$CK$59</c:f>
              <c:numCache>
                <c:formatCode>General</c:formatCode>
                <c:ptCount val="41"/>
                <c:pt idx="0">
                  <c:v>103</c:v>
                </c:pt>
                <c:pt idx="1">
                  <c:v>449</c:v>
                </c:pt>
                <c:pt idx="2">
                  <c:v>389</c:v>
                </c:pt>
                <c:pt idx="3">
                  <c:v>65</c:v>
                </c:pt>
                <c:pt idx="4">
                  <c:v>140</c:v>
                </c:pt>
                <c:pt idx="5">
                  <c:v>117</c:v>
                </c:pt>
                <c:pt idx="6">
                  <c:v>468</c:v>
                </c:pt>
                <c:pt idx="7">
                  <c:v>77</c:v>
                </c:pt>
                <c:pt idx="8">
                  <c:v>84</c:v>
                </c:pt>
                <c:pt idx="9">
                  <c:v>191</c:v>
                </c:pt>
                <c:pt idx="10">
                  <c:v>167</c:v>
                </c:pt>
                <c:pt idx="11">
                  <c:v>74</c:v>
                </c:pt>
                <c:pt idx="12">
                  <c:v>167</c:v>
                </c:pt>
                <c:pt idx="13">
                  <c:v>86</c:v>
                </c:pt>
                <c:pt idx="14">
                  <c:v>287</c:v>
                </c:pt>
                <c:pt idx="15">
                  <c:v>125</c:v>
                </c:pt>
                <c:pt idx="16">
                  <c:v>98</c:v>
                </c:pt>
                <c:pt idx="17">
                  <c:v>92</c:v>
                </c:pt>
                <c:pt idx="18">
                  <c:v>100</c:v>
                </c:pt>
                <c:pt idx="19">
                  <c:v>114</c:v>
                </c:pt>
                <c:pt idx="20">
                  <c:v>412</c:v>
                </c:pt>
                <c:pt idx="21">
                  <c:v>91</c:v>
                </c:pt>
                <c:pt idx="22">
                  <c:v>77</c:v>
                </c:pt>
                <c:pt idx="23">
                  <c:v>212</c:v>
                </c:pt>
                <c:pt idx="24">
                  <c:v>138</c:v>
                </c:pt>
                <c:pt idx="25">
                  <c:v>91</c:v>
                </c:pt>
                <c:pt idx="26">
                  <c:v>219</c:v>
                </c:pt>
                <c:pt idx="27">
                  <c:v>125</c:v>
                </c:pt>
                <c:pt idx="28">
                  <c:v>207</c:v>
                </c:pt>
                <c:pt idx="29">
                  <c:v>119</c:v>
                </c:pt>
                <c:pt idx="30">
                  <c:v>238</c:v>
                </c:pt>
                <c:pt idx="31">
                  <c:v>201</c:v>
                </c:pt>
                <c:pt idx="32">
                  <c:v>278</c:v>
                </c:pt>
                <c:pt idx="33">
                  <c:v>406</c:v>
                </c:pt>
                <c:pt idx="34">
                  <c:v>444</c:v>
                </c:pt>
                <c:pt idx="35">
                  <c:v>77</c:v>
                </c:pt>
                <c:pt idx="36">
                  <c:v>116</c:v>
                </c:pt>
                <c:pt idx="37">
                  <c:v>57</c:v>
                </c:pt>
                <c:pt idx="38">
                  <c:v>141</c:v>
                </c:pt>
                <c:pt idx="39">
                  <c:v>43</c:v>
                </c:pt>
                <c:pt idx="40">
                  <c:v>102</c:v>
                </c:pt>
              </c:numCache>
            </c:numRef>
          </c:val>
        </c:ser>
        <c:axId val="57787520"/>
        <c:axId val="57789440"/>
      </c:barChart>
      <c:lineChart>
        <c:grouping val="standard"/>
        <c:ser>
          <c:idx val="1"/>
          <c:order val="1"/>
          <c:tx>
            <c:strRef>
              <c:f>'Data - Pending to Open'!$CM$2:$CM$3</c:f>
              <c:strCache>
                <c:ptCount val="1"/>
                <c:pt idx="0">
                  <c:v>Median (125 days)</c:v>
                </c:pt>
              </c:strCache>
            </c:strRef>
          </c:tx>
          <c:marker>
            <c:symbol val="none"/>
          </c:marker>
          <c:cat>
            <c:strRef>
              <c:f>'Data - Pending to Open'!$B$4:$B$59</c:f>
              <c:strCache>
                <c:ptCount val="41"/>
                <c:pt idx="0">
                  <c:v>A5227</c:v>
                </c:pt>
                <c:pt idx="1">
                  <c:v>A5234</c:v>
                </c:pt>
                <c:pt idx="2">
                  <c:v>A5239</c:v>
                </c:pt>
                <c:pt idx="3">
                  <c:v>A5240</c:v>
                </c:pt>
                <c:pt idx="4">
                  <c:v>A5241</c:v>
                </c:pt>
                <c:pt idx="5">
                  <c:v>A5244</c:v>
                </c:pt>
                <c:pt idx="6">
                  <c:v>A5247</c:v>
                </c:pt>
                <c:pt idx="7">
                  <c:v>A5248</c:v>
                </c:pt>
                <c:pt idx="8">
                  <c:v>A5252</c:v>
                </c:pt>
                <c:pt idx="9">
                  <c:v>A5256</c:v>
                </c:pt>
                <c:pt idx="10">
                  <c:v>A5257</c:v>
                </c:pt>
                <c:pt idx="11">
                  <c:v>A5258</c:v>
                </c:pt>
                <c:pt idx="12">
                  <c:v>A5260s</c:v>
                </c:pt>
                <c:pt idx="13">
                  <c:v>A5262</c:v>
                </c:pt>
                <c:pt idx="14">
                  <c:v>HPTN 064</c:v>
                </c:pt>
                <c:pt idx="15">
                  <c:v>HVTN 067</c:v>
                </c:pt>
                <c:pt idx="16">
                  <c:v>HVTN 069</c:v>
                </c:pt>
                <c:pt idx="17">
                  <c:v>HVTN 070</c:v>
                </c:pt>
                <c:pt idx="18">
                  <c:v>HVTN 071</c:v>
                </c:pt>
                <c:pt idx="19">
                  <c:v>HVTN 072</c:v>
                </c:pt>
                <c:pt idx="20">
                  <c:v>HVTN 073/SAAVI 102</c:v>
                </c:pt>
                <c:pt idx="21">
                  <c:v>HVTN 077</c:v>
                </c:pt>
                <c:pt idx="22">
                  <c:v>HVTN 205</c:v>
                </c:pt>
                <c:pt idx="23">
                  <c:v>HVTN 404</c:v>
                </c:pt>
                <c:pt idx="24">
                  <c:v>HVTN 504</c:v>
                </c:pt>
                <c:pt idx="25">
                  <c:v>HVTN 505</c:v>
                </c:pt>
                <c:pt idx="26">
                  <c:v>HVTN 802</c:v>
                </c:pt>
                <c:pt idx="27">
                  <c:v>HVTN 905</c:v>
                </c:pt>
                <c:pt idx="28">
                  <c:v>HVTN 905-01</c:v>
                </c:pt>
                <c:pt idx="29">
                  <c:v>HVTN 906</c:v>
                </c:pt>
                <c:pt idx="30">
                  <c:v>HVTN 907</c:v>
                </c:pt>
                <c:pt idx="31">
                  <c:v>MTN-001</c:v>
                </c:pt>
                <c:pt idx="32">
                  <c:v>MTN-002</c:v>
                </c:pt>
                <c:pt idx="33">
                  <c:v>MTN-015</c:v>
                </c:pt>
                <c:pt idx="34">
                  <c:v>P1063</c:v>
                </c:pt>
                <c:pt idx="35">
                  <c:v>P1065</c:v>
                </c:pt>
                <c:pt idx="36">
                  <c:v>P1066</c:v>
                </c:pt>
                <c:pt idx="37">
                  <c:v>P1068s</c:v>
                </c:pt>
                <c:pt idx="38">
                  <c:v>P1069</c:v>
                </c:pt>
                <c:pt idx="39">
                  <c:v>P1074</c:v>
                </c:pt>
                <c:pt idx="40">
                  <c:v>START-I01</c:v>
                </c:pt>
              </c:strCache>
            </c:strRef>
          </c:cat>
          <c:val>
            <c:numRef>
              <c:f>'Data - Pending to Open'!$CM$4:$CM$59</c:f>
              <c:numCache>
                <c:formatCode>0</c:formatCode>
                <c:ptCount val="41"/>
                <c:pt idx="0">
                  <c:v>125</c:v>
                </c:pt>
                <c:pt idx="1">
                  <c:v>125</c:v>
                </c:pt>
                <c:pt idx="2">
                  <c:v>125</c:v>
                </c:pt>
                <c:pt idx="3">
                  <c:v>125</c:v>
                </c:pt>
                <c:pt idx="4">
                  <c:v>125</c:v>
                </c:pt>
                <c:pt idx="5">
                  <c:v>125</c:v>
                </c:pt>
                <c:pt idx="6">
                  <c:v>125</c:v>
                </c:pt>
                <c:pt idx="7">
                  <c:v>125</c:v>
                </c:pt>
                <c:pt idx="8">
                  <c:v>125</c:v>
                </c:pt>
                <c:pt idx="9">
                  <c:v>125</c:v>
                </c:pt>
                <c:pt idx="10">
                  <c:v>125</c:v>
                </c:pt>
                <c:pt idx="11">
                  <c:v>125</c:v>
                </c:pt>
                <c:pt idx="12">
                  <c:v>125</c:v>
                </c:pt>
                <c:pt idx="13">
                  <c:v>125</c:v>
                </c:pt>
                <c:pt idx="14">
                  <c:v>125</c:v>
                </c:pt>
                <c:pt idx="15">
                  <c:v>125</c:v>
                </c:pt>
                <c:pt idx="16">
                  <c:v>125</c:v>
                </c:pt>
                <c:pt idx="17">
                  <c:v>125</c:v>
                </c:pt>
                <c:pt idx="18">
                  <c:v>125</c:v>
                </c:pt>
                <c:pt idx="19">
                  <c:v>125</c:v>
                </c:pt>
                <c:pt idx="20">
                  <c:v>125</c:v>
                </c:pt>
                <c:pt idx="21">
                  <c:v>125</c:v>
                </c:pt>
                <c:pt idx="22">
                  <c:v>125</c:v>
                </c:pt>
                <c:pt idx="23">
                  <c:v>125</c:v>
                </c:pt>
                <c:pt idx="24">
                  <c:v>125</c:v>
                </c:pt>
                <c:pt idx="25">
                  <c:v>125</c:v>
                </c:pt>
                <c:pt idx="26">
                  <c:v>125</c:v>
                </c:pt>
                <c:pt idx="27">
                  <c:v>125</c:v>
                </c:pt>
                <c:pt idx="28">
                  <c:v>125</c:v>
                </c:pt>
                <c:pt idx="29">
                  <c:v>125</c:v>
                </c:pt>
                <c:pt idx="30">
                  <c:v>125</c:v>
                </c:pt>
                <c:pt idx="31">
                  <c:v>125</c:v>
                </c:pt>
                <c:pt idx="32">
                  <c:v>125</c:v>
                </c:pt>
                <c:pt idx="33">
                  <c:v>125</c:v>
                </c:pt>
                <c:pt idx="34">
                  <c:v>125</c:v>
                </c:pt>
                <c:pt idx="35">
                  <c:v>125</c:v>
                </c:pt>
                <c:pt idx="36">
                  <c:v>125</c:v>
                </c:pt>
                <c:pt idx="37">
                  <c:v>125</c:v>
                </c:pt>
                <c:pt idx="38">
                  <c:v>125</c:v>
                </c:pt>
                <c:pt idx="39">
                  <c:v>125</c:v>
                </c:pt>
                <c:pt idx="40">
                  <c:v>125</c:v>
                </c:pt>
              </c:numCache>
            </c:numRef>
          </c:val>
        </c:ser>
        <c:marker val="1"/>
        <c:axId val="57787520"/>
        <c:axId val="57789440"/>
      </c:lineChart>
      <c:catAx>
        <c:axId val="57787520"/>
        <c:scaling>
          <c:orientation val="minMax"/>
        </c:scaling>
        <c:delete val="1"/>
        <c:axPos val="b"/>
        <c:title>
          <c:tx>
            <c:rich>
              <a:bodyPr/>
              <a:lstStyle/>
              <a:p>
                <a:pPr>
                  <a:defRPr sz="1400"/>
                </a:pPr>
                <a:r>
                  <a:rPr lang="en-US" sz="1400" dirty="0"/>
                  <a:t>Protocols</a:t>
                </a:r>
              </a:p>
            </c:rich>
          </c:tx>
          <c:layout/>
        </c:title>
        <c:tickLblPos val="none"/>
        <c:crossAx val="57789440"/>
        <c:crosses val="autoZero"/>
        <c:auto val="1"/>
        <c:lblAlgn val="ctr"/>
        <c:lblOffset val="100"/>
      </c:catAx>
      <c:valAx>
        <c:axId val="57789440"/>
        <c:scaling>
          <c:orientation val="minMax"/>
        </c:scaling>
        <c:axPos val="l"/>
        <c:majorGridlines/>
        <c:title>
          <c:tx>
            <c:rich>
              <a:bodyPr rot="-5400000" vert="horz"/>
              <a:lstStyle/>
              <a:p>
                <a:pPr>
                  <a:defRPr/>
                </a:pPr>
                <a:r>
                  <a:rPr lang="en-US" dirty="0"/>
                  <a:t>Calendar Days</a:t>
                </a:r>
              </a:p>
            </c:rich>
          </c:tx>
          <c:layout/>
        </c:title>
        <c:numFmt formatCode="General" sourceLinked="1"/>
        <c:tickLblPos val="nextTo"/>
        <c:crossAx val="57787520"/>
        <c:crosses val="autoZero"/>
        <c:crossBetween val="between"/>
      </c:valAx>
    </c:plotArea>
    <c:legend>
      <c:legendPos val="r"/>
      <c:layout>
        <c:manualLayout>
          <c:xMode val="edge"/>
          <c:yMode val="edge"/>
          <c:x val="0.77365889694252743"/>
          <c:y val="8.8298329858197661E-2"/>
          <c:w val="0.20426604786984556"/>
          <c:h val="6.8114557906257339E-2"/>
        </c:manualLayout>
      </c:layout>
      <c:overlay val="1"/>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dirty="0"/>
              <a:t>Days from Open to Accrual to 1st Participant Enrollment</a:t>
            </a:r>
          </a:p>
        </c:rich>
      </c:tx>
      <c:layout/>
    </c:title>
    <c:plotArea>
      <c:layout/>
      <c:barChart>
        <c:barDir val="col"/>
        <c:grouping val="clustered"/>
        <c:ser>
          <c:idx val="0"/>
          <c:order val="0"/>
          <c:tx>
            <c:strRef>
              <c:f>'Data - Open to 1st Enrollment'!$CT$2:$CT$3</c:f>
              <c:strCache>
                <c:ptCount val="1"/>
                <c:pt idx="0">
                  <c:v>Time to Enroll 1st Participant after Opening to Accrual</c:v>
                </c:pt>
              </c:strCache>
            </c:strRef>
          </c:tx>
          <c:cat>
            <c:strRef>
              <c:f>'Data - Open to 1st Enrollment'!$B$4:$B$59</c:f>
              <c:strCache>
                <c:ptCount val="33"/>
                <c:pt idx="0">
                  <c:v>A5227</c:v>
                </c:pt>
                <c:pt idx="1">
                  <c:v>A5234</c:v>
                </c:pt>
                <c:pt idx="2">
                  <c:v>A5240</c:v>
                </c:pt>
                <c:pt idx="3">
                  <c:v>A5241</c:v>
                </c:pt>
                <c:pt idx="4">
                  <c:v>A5244</c:v>
                </c:pt>
                <c:pt idx="5">
                  <c:v>A5247</c:v>
                </c:pt>
                <c:pt idx="6">
                  <c:v>A5248</c:v>
                </c:pt>
                <c:pt idx="7">
                  <c:v>A5256</c:v>
                </c:pt>
                <c:pt idx="8">
                  <c:v>A5258</c:v>
                </c:pt>
                <c:pt idx="9">
                  <c:v>A5260s</c:v>
                </c:pt>
                <c:pt idx="10">
                  <c:v>A5262</c:v>
                </c:pt>
                <c:pt idx="11">
                  <c:v>HVTN 067</c:v>
                </c:pt>
                <c:pt idx="12">
                  <c:v>HVTN 069</c:v>
                </c:pt>
                <c:pt idx="13">
                  <c:v>HVTN 070</c:v>
                </c:pt>
                <c:pt idx="14">
                  <c:v>HVTN 071</c:v>
                </c:pt>
                <c:pt idx="15">
                  <c:v>HVTN 072</c:v>
                </c:pt>
                <c:pt idx="16">
                  <c:v>HVTN 073/SAAVI 102</c:v>
                </c:pt>
                <c:pt idx="17">
                  <c:v>HVTN 077</c:v>
                </c:pt>
                <c:pt idx="18">
                  <c:v>HVTN 205</c:v>
                </c:pt>
                <c:pt idx="19">
                  <c:v>HVTN 404</c:v>
                </c:pt>
                <c:pt idx="20">
                  <c:v>HVTN 504</c:v>
                </c:pt>
                <c:pt idx="21">
                  <c:v>HVTN 905</c:v>
                </c:pt>
                <c:pt idx="22">
                  <c:v>HVTN 905-01</c:v>
                </c:pt>
                <c:pt idx="23">
                  <c:v>HVTN 906</c:v>
                </c:pt>
                <c:pt idx="24">
                  <c:v>HVTN 907</c:v>
                </c:pt>
                <c:pt idx="25">
                  <c:v>MTN-001</c:v>
                </c:pt>
                <c:pt idx="26">
                  <c:v>MTN-002</c:v>
                </c:pt>
                <c:pt idx="27">
                  <c:v>MTN-015</c:v>
                </c:pt>
                <c:pt idx="28">
                  <c:v>P1065</c:v>
                </c:pt>
                <c:pt idx="29">
                  <c:v>P1066</c:v>
                </c:pt>
                <c:pt idx="30">
                  <c:v>P1069</c:v>
                </c:pt>
                <c:pt idx="31">
                  <c:v>P1074</c:v>
                </c:pt>
                <c:pt idx="32">
                  <c:v>START-I01</c:v>
                </c:pt>
              </c:strCache>
            </c:strRef>
          </c:cat>
          <c:val>
            <c:numRef>
              <c:f>'Data - Open to 1st Enrollment'!$CT$4:$CT$59</c:f>
              <c:numCache>
                <c:formatCode>General</c:formatCode>
                <c:ptCount val="33"/>
                <c:pt idx="0">
                  <c:v>131</c:v>
                </c:pt>
                <c:pt idx="1">
                  <c:v>34</c:v>
                </c:pt>
                <c:pt idx="2">
                  <c:v>20</c:v>
                </c:pt>
                <c:pt idx="3">
                  <c:v>8</c:v>
                </c:pt>
                <c:pt idx="4">
                  <c:v>28</c:v>
                </c:pt>
                <c:pt idx="5">
                  <c:v>13</c:v>
                </c:pt>
                <c:pt idx="6">
                  <c:v>21</c:v>
                </c:pt>
                <c:pt idx="7">
                  <c:v>21</c:v>
                </c:pt>
                <c:pt idx="8">
                  <c:v>23</c:v>
                </c:pt>
                <c:pt idx="9">
                  <c:v>14</c:v>
                </c:pt>
                <c:pt idx="10">
                  <c:v>13</c:v>
                </c:pt>
                <c:pt idx="11">
                  <c:v>5</c:v>
                </c:pt>
                <c:pt idx="12">
                  <c:v>27</c:v>
                </c:pt>
                <c:pt idx="13">
                  <c:v>8</c:v>
                </c:pt>
                <c:pt idx="14">
                  <c:v>6</c:v>
                </c:pt>
                <c:pt idx="15">
                  <c:v>7</c:v>
                </c:pt>
                <c:pt idx="16">
                  <c:v>64</c:v>
                </c:pt>
                <c:pt idx="17">
                  <c:v>22</c:v>
                </c:pt>
                <c:pt idx="18">
                  <c:v>34</c:v>
                </c:pt>
                <c:pt idx="19">
                  <c:v>16</c:v>
                </c:pt>
                <c:pt idx="20">
                  <c:v>3</c:v>
                </c:pt>
                <c:pt idx="21">
                  <c:v>5</c:v>
                </c:pt>
                <c:pt idx="22">
                  <c:v>29</c:v>
                </c:pt>
                <c:pt idx="23">
                  <c:v>45</c:v>
                </c:pt>
                <c:pt idx="24">
                  <c:v>24</c:v>
                </c:pt>
                <c:pt idx="25">
                  <c:v>30</c:v>
                </c:pt>
                <c:pt idx="26">
                  <c:v>68</c:v>
                </c:pt>
                <c:pt idx="27">
                  <c:v>24</c:v>
                </c:pt>
                <c:pt idx="28">
                  <c:v>29</c:v>
                </c:pt>
                <c:pt idx="29">
                  <c:v>3</c:v>
                </c:pt>
                <c:pt idx="30">
                  <c:v>36</c:v>
                </c:pt>
                <c:pt idx="31">
                  <c:v>27</c:v>
                </c:pt>
                <c:pt idx="32">
                  <c:v>23</c:v>
                </c:pt>
              </c:numCache>
            </c:numRef>
          </c:val>
        </c:ser>
        <c:axId val="62595840"/>
        <c:axId val="62597760"/>
      </c:barChart>
      <c:lineChart>
        <c:grouping val="standard"/>
        <c:ser>
          <c:idx val="1"/>
          <c:order val="1"/>
          <c:tx>
            <c:strRef>
              <c:f>'Data - Open to 1st Enrollment'!$CV$2:$CV$3</c:f>
              <c:strCache>
                <c:ptCount val="1"/>
                <c:pt idx="0">
                  <c:v>Median (23 days)</c:v>
                </c:pt>
              </c:strCache>
            </c:strRef>
          </c:tx>
          <c:marker>
            <c:symbol val="none"/>
          </c:marker>
          <c:cat>
            <c:strRef>
              <c:f>'Data - Open to 1st Enrollment'!$B$4:$B$59</c:f>
              <c:strCache>
                <c:ptCount val="33"/>
                <c:pt idx="0">
                  <c:v>A5227</c:v>
                </c:pt>
                <c:pt idx="1">
                  <c:v>A5234</c:v>
                </c:pt>
                <c:pt idx="2">
                  <c:v>A5240</c:v>
                </c:pt>
                <c:pt idx="3">
                  <c:v>A5241</c:v>
                </c:pt>
                <c:pt idx="4">
                  <c:v>A5244</c:v>
                </c:pt>
                <c:pt idx="5">
                  <c:v>A5247</c:v>
                </c:pt>
                <c:pt idx="6">
                  <c:v>A5248</c:v>
                </c:pt>
                <c:pt idx="7">
                  <c:v>A5256</c:v>
                </c:pt>
                <c:pt idx="8">
                  <c:v>A5258</c:v>
                </c:pt>
                <c:pt idx="9">
                  <c:v>A5260s</c:v>
                </c:pt>
                <c:pt idx="10">
                  <c:v>A5262</c:v>
                </c:pt>
                <c:pt idx="11">
                  <c:v>HVTN 067</c:v>
                </c:pt>
                <c:pt idx="12">
                  <c:v>HVTN 069</c:v>
                </c:pt>
                <c:pt idx="13">
                  <c:v>HVTN 070</c:v>
                </c:pt>
                <c:pt idx="14">
                  <c:v>HVTN 071</c:v>
                </c:pt>
                <c:pt idx="15">
                  <c:v>HVTN 072</c:v>
                </c:pt>
                <c:pt idx="16">
                  <c:v>HVTN 073/SAAVI 102</c:v>
                </c:pt>
                <c:pt idx="17">
                  <c:v>HVTN 077</c:v>
                </c:pt>
                <c:pt idx="18">
                  <c:v>HVTN 205</c:v>
                </c:pt>
                <c:pt idx="19">
                  <c:v>HVTN 404</c:v>
                </c:pt>
                <c:pt idx="20">
                  <c:v>HVTN 504</c:v>
                </c:pt>
                <c:pt idx="21">
                  <c:v>HVTN 905</c:v>
                </c:pt>
                <c:pt idx="22">
                  <c:v>HVTN 905-01</c:v>
                </c:pt>
                <c:pt idx="23">
                  <c:v>HVTN 906</c:v>
                </c:pt>
                <c:pt idx="24">
                  <c:v>HVTN 907</c:v>
                </c:pt>
                <c:pt idx="25">
                  <c:v>MTN-001</c:v>
                </c:pt>
                <c:pt idx="26">
                  <c:v>MTN-002</c:v>
                </c:pt>
                <c:pt idx="27">
                  <c:v>MTN-015</c:v>
                </c:pt>
                <c:pt idx="28">
                  <c:v>P1065</c:v>
                </c:pt>
                <c:pt idx="29">
                  <c:v>P1066</c:v>
                </c:pt>
                <c:pt idx="30">
                  <c:v>P1069</c:v>
                </c:pt>
                <c:pt idx="31">
                  <c:v>P1074</c:v>
                </c:pt>
                <c:pt idx="32">
                  <c:v>START-I01</c:v>
                </c:pt>
              </c:strCache>
            </c:strRef>
          </c:cat>
          <c:val>
            <c:numRef>
              <c:f>'Data - Open to 1st Enrollment'!$CV$4:$CV$59</c:f>
              <c:numCache>
                <c:formatCode>0</c:formatCode>
                <c:ptCount val="33"/>
                <c:pt idx="0">
                  <c:v>23</c:v>
                </c:pt>
                <c:pt idx="1">
                  <c:v>23</c:v>
                </c:pt>
                <c:pt idx="2">
                  <c:v>23</c:v>
                </c:pt>
                <c:pt idx="3">
                  <c:v>23</c:v>
                </c:pt>
                <c:pt idx="4">
                  <c:v>23</c:v>
                </c:pt>
                <c:pt idx="5">
                  <c:v>23</c:v>
                </c:pt>
                <c:pt idx="6">
                  <c:v>23</c:v>
                </c:pt>
                <c:pt idx="7">
                  <c:v>23</c:v>
                </c:pt>
                <c:pt idx="8">
                  <c:v>23</c:v>
                </c:pt>
                <c:pt idx="9">
                  <c:v>23</c:v>
                </c:pt>
                <c:pt idx="10">
                  <c:v>23</c:v>
                </c:pt>
                <c:pt idx="11">
                  <c:v>23</c:v>
                </c:pt>
                <c:pt idx="12">
                  <c:v>23</c:v>
                </c:pt>
                <c:pt idx="13">
                  <c:v>23</c:v>
                </c:pt>
                <c:pt idx="14">
                  <c:v>23</c:v>
                </c:pt>
                <c:pt idx="15">
                  <c:v>23</c:v>
                </c:pt>
                <c:pt idx="16">
                  <c:v>23</c:v>
                </c:pt>
                <c:pt idx="17">
                  <c:v>23</c:v>
                </c:pt>
                <c:pt idx="18">
                  <c:v>23</c:v>
                </c:pt>
                <c:pt idx="19">
                  <c:v>23</c:v>
                </c:pt>
                <c:pt idx="20">
                  <c:v>23</c:v>
                </c:pt>
                <c:pt idx="21">
                  <c:v>23</c:v>
                </c:pt>
                <c:pt idx="22">
                  <c:v>23</c:v>
                </c:pt>
                <c:pt idx="23">
                  <c:v>23</c:v>
                </c:pt>
                <c:pt idx="24">
                  <c:v>23</c:v>
                </c:pt>
                <c:pt idx="25">
                  <c:v>23</c:v>
                </c:pt>
                <c:pt idx="26">
                  <c:v>23</c:v>
                </c:pt>
                <c:pt idx="27">
                  <c:v>23</c:v>
                </c:pt>
                <c:pt idx="28">
                  <c:v>23</c:v>
                </c:pt>
                <c:pt idx="29">
                  <c:v>23</c:v>
                </c:pt>
                <c:pt idx="30">
                  <c:v>23</c:v>
                </c:pt>
                <c:pt idx="31">
                  <c:v>23</c:v>
                </c:pt>
                <c:pt idx="32">
                  <c:v>23</c:v>
                </c:pt>
              </c:numCache>
            </c:numRef>
          </c:val>
        </c:ser>
        <c:marker val="1"/>
        <c:axId val="62595840"/>
        <c:axId val="62597760"/>
      </c:lineChart>
      <c:catAx>
        <c:axId val="62595840"/>
        <c:scaling>
          <c:orientation val="minMax"/>
        </c:scaling>
        <c:delete val="1"/>
        <c:axPos val="b"/>
        <c:title>
          <c:tx>
            <c:rich>
              <a:bodyPr/>
              <a:lstStyle/>
              <a:p>
                <a:pPr>
                  <a:defRPr sz="1400"/>
                </a:pPr>
                <a:r>
                  <a:rPr lang="en-US" sz="1400" dirty="0"/>
                  <a:t>Protocols</a:t>
                </a:r>
              </a:p>
            </c:rich>
          </c:tx>
          <c:layout>
            <c:manualLayout>
              <c:xMode val="edge"/>
              <c:yMode val="edge"/>
              <c:x val="0.48395148702023838"/>
              <c:y val="0.95983728554195336"/>
            </c:manualLayout>
          </c:layout>
        </c:title>
        <c:tickLblPos val="none"/>
        <c:crossAx val="62597760"/>
        <c:crosses val="autoZero"/>
        <c:auto val="1"/>
        <c:lblAlgn val="ctr"/>
        <c:lblOffset val="100"/>
      </c:catAx>
      <c:valAx>
        <c:axId val="62597760"/>
        <c:scaling>
          <c:orientation val="minMax"/>
        </c:scaling>
        <c:axPos val="l"/>
        <c:majorGridlines/>
        <c:title>
          <c:tx>
            <c:rich>
              <a:bodyPr rot="-5400000" vert="horz"/>
              <a:lstStyle/>
              <a:p>
                <a:pPr>
                  <a:defRPr sz="1200"/>
                </a:pPr>
                <a:r>
                  <a:rPr lang="en-US" sz="1200" dirty="0"/>
                  <a:t>Calendar Days</a:t>
                </a:r>
              </a:p>
            </c:rich>
          </c:tx>
          <c:layout/>
        </c:title>
        <c:numFmt formatCode="General" sourceLinked="1"/>
        <c:tickLblPos val="nextTo"/>
        <c:crossAx val="62595840"/>
        <c:crosses val="autoZero"/>
        <c:crossBetween val="between"/>
      </c:valAx>
    </c:plotArea>
    <c:legend>
      <c:legendPos val="r"/>
      <c:layout>
        <c:manualLayout>
          <c:xMode val="edge"/>
          <c:yMode val="edge"/>
          <c:x val="0.61622095185685133"/>
          <c:y val="0.18372459256546664"/>
          <c:w val="0.38231152861859935"/>
          <c:h val="0.14939998779222685"/>
        </c:manualLayout>
      </c:layout>
      <c:overlay val="1"/>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'RAB Sign-Off Site Regn Domestic'!$B$1</c:f>
              <c:strCache>
                <c:ptCount val="1"/>
                <c:pt idx="0">
                  <c:v>Days from Pending to Site Registration</c:v>
                </c:pt>
              </c:strCache>
            </c:strRef>
          </c:tx>
          <c:cat>
            <c:strRef>
              <c:f>'RAB Sign-Off Site Regn Domestic'!$A$2:$A$110</c:f>
              <c:strCache>
                <c:ptCount val="109"/>
                <c:pt idx="0">
                  <c:v>AIDS Community Health Ctr. ACTG CRS </c:v>
                </c:pt>
                <c:pt idx="1">
                  <c:v>Alabama Therapeutics CRS </c:v>
                </c:pt>
                <c:pt idx="2">
                  <c:v>Alabama Vaccine CRS </c:v>
                </c:pt>
                <c:pt idx="3">
                  <c:v>Baystate Health, Baystate Med. Ctr. </c:v>
                </c:pt>
                <c:pt idx="4">
                  <c:v>Beth Israel Deaconess Med. Ctr., ACTG CRS </c:v>
                </c:pt>
                <c:pt idx="5">
                  <c:v>BMC ACTG CRS </c:v>
                </c:pt>
                <c:pt idx="6">
                  <c:v>Boston Medical Center Ped. HIV Program NICHD CRS </c:v>
                </c:pt>
                <c:pt idx="7">
                  <c:v>Brigham and Women's Hosp. ACTG CRS </c:v>
                </c:pt>
                <c:pt idx="8">
                  <c:v>Brigham and Women's Hosp. CRS </c:v>
                </c:pt>
                <c:pt idx="9">
                  <c:v>Bronx-Lebanon Hosp. IMPAACT CRS </c:v>
                </c:pt>
                <c:pt idx="10">
                  <c:v>Case CRS </c:v>
                </c:pt>
                <c:pt idx="11">
                  <c:v>Charles R. Drew Univ. of Medicine and Science, Div. of Infectious Diseases </c:v>
                </c:pt>
                <c:pt idx="12">
                  <c:v>Chicago Children's CRS </c:v>
                </c:pt>
                <c:pt idx="13">
                  <c:v>Children's Hosp. </c:v>
                </c:pt>
                <c:pt idx="14">
                  <c:v>Children's Hosp. of Orange County </c:v>
                </c:pt>
                <c:pt idx="15">
                  <c:v>Children's Hospital of Los Angeles NICHD CRS </c:v>
                </c:pt>
                <c:pt idx="16">
                  <c:v>Children's Med. Ctr.  Dallas </c:v>
                </c:pt>
                <c:pt idx="17">
                  <c:v>Children's National Med. Ctr. Washington DC NICHD CRS </c:v>
                </c:pt>
                <c:pt idx="18">
                  <c:v>Columbia IMPAACT CRS </c:v>
                </c:pt>
                <c:pt idx="19">
                  <c:v>Connecticut Children's Med. Ctr. </c:v>
                </c:pt>
                <c:pt idx="20">
                  <c:v>Cook County Hosp. CORE Ctr. </c:v>
                </c:pt>
                <c:pt idx="21">
                  <c:v>Cornell CRS </c:v>
                </c:pt>
                <c:pt idx="22">
                  <c:v>Dallas VAMC </c:v>
                </c:pt>
                <c:pt idx="23">
                  <c:v>Duke Univ. Med. Ctr. Adult CRS </c:v>
                </c:pt>
                <c:pt idx="24">
                  <c:v>DUMC Ped. CRS </c:v>
                </c:pt>
                <c:pt idx="25">
                  <c:v>Fenway Community Health Clinical Research Site (FCHCRS) </c:v>
                </c:pt>
                <c:pt idx="26">
                  <c:v>FHCRC/UW Vaccine CRS </c:v>
                </c:pt>
                <c:pt idx="27">
                  <c:v>Georgetown University CRS (GU CRS) </c:v>
                </c:pt>
                <c:pt idx="28">
                  <c:v>Hahnemann Univ. Hosp. </c:v>
                </c:pt>
                <c:pt idx="29">
                  <c:v>Harbor - UCLA Med. Ctr. - Dept. of Peds., Div. of Infectious Diseases </c:v>
                </c:pt>
                <c:pt idx="30">
                  <c:v>Harbor UCLA Medical Ctr. NICHD CRS </c:v>
                </c:pt>
                <c:pt idx="31">
                  <c:v>Harbor-UCLA Med. Ctr. CRS </c:v>
                </c:pt>
                <c:pt idx="32">
                  <c:v>Harlem ACTG CRS </c:v>
                </c:pt>
                <c:pt idx="33">
                  <c:v>Hennepin County Med. Ctr., Div. of Infectious Diseases </c:v>
                </c:pt>
                <c:pt idx="34">
                  <c:v>HIV Baltimore Treatment CRS </c:v>
                </c:pt>
                <c:pt idx="35">
                  <c:v>HIV Prevention &amp; Treatment CRS </c:v>
                </c:pt>
                <c:pt idx="36">
                  <c:v>Hosp. of the Univ. of Pennsylvania CRS </c:v>
                </c:pt>
                <c:pt idx="37">
                  <c:v>Houston AIDS Research Team CRS </c:v>
                </c:pt>
                <c:pt idx="38">
                  <c:v>Howard Univ. Washington DC NICHD CRS </c:v>
                </c:pt>
                <c:pt idx="39">
                  <c:v>HVTN Puerto Rico CRS </c:v>
                </c:pt>
                <c:pt idx="40">
                  <c:v>Jacobi Med. Ctr. Bronx NICHD CRS </c:v>
                </c:pt>
                <c:pt idx="41">
                  <c:v>Johns Hopkins Bloomberg School of Public Health,Ctr for Immunization Research,Project SAVE-Baltimore </c:v>
                </c:pt>
                <c:pt idx="42">
                  <c:v>Massachusetts General Hospital ACTG CRS </c:v>
                </c:pt>
                <c:pt idx="43">
                  <c:v>McCree McCuller Wellness Ctr. at the Connection, Infectious Disease Unit </c:v>
                </c:pt>
                <c:pt idx="44">
                  <c:v>MetroHealth CRS </c:v>
                </c:pt>
                <c:pt idx="45">
                  <c:v>Miriam Hospital's HVTU </c:v>
                </c:pt>
                <c:pt idx="46">
                  <c:v>Mt. Sinai Hosp. Med. Ctr. - Chicago, Womens &amp; Childrens HIV Program </c:v>
                </c:pt>
                <c:pt idx="47">
                  <c:v>Mt. Sinai School of Medicine, Div. of Ped. Infectious Diseases </c:v>
                </c:pt>
                <c:pt idx="48">
                  <c:v>New Jersey Medical School- Adult Clinical Research Ctr. CRS </c:v>
                </c:pt>
                <c:pt idx="49">
                  <c:v>NJ Med. School CRS </c:v>
                </c:pt>
                <c:pt idx="50">
                  <c:v>Northwestern University CRS </c:v>
                </c:pt>
                <c:pt idx="51">
                  <c:v>NY Blood Ctr./Bronx CRS </c:v>
                </c:pt>
                <c:pt idx="52">
                  <c:v>NY Blood Ctr./Union Square CRS </c:v>
                </c:pt>
                <c:pt idx="53">
                  <c:v>NY Univ. HIV/AIDS CRS </c:v>
                </c:pt>
                <c:pt idx="54">
                  <c:v>NYU NY NICHD CRS </c:v>
                </c:pt>
                <c:pt idx="55">
                  <c:v>Peabody Health Ctr. CRS </c:v>
                </c:pt>
                <c:pt idx="56">
                  <c:v>Pitt CRS </c:v>
                </c:pt>
                <c:pt idx="57">
                  <c:v>Project Brave HIV Vaccine CRS </c:v>
                </c:pt>
                <c:pt idx="58">
                  <c:v>Puerto Rico-AIDS CRS </c:v>
                </c:pt>
                <c:pt idx="59">
                  <c:v>Regional Med. Ctr. at Memphis </c:v>
                </c:pt>
                <c:pt idx="60">
                  <c:v>Rush Univ. Med. Ctr. ACTG CRS </c:v>
                </c:pt>
                <c:pt idx="61">
                  <c:v>Saint Louis Univ. School of Medicine, HVTU </c:v>
                </c:pt>
                <c:pt idx="62">
                  <c:v>San Juan City Hosp. PR NICHD CRS </c:v>
                </c:pt>
                <c:pt idx="63">
                  <c:v>South Florida CDC Ft Lauderdale NICHD CRS </c:v>
                </c:pt>
                <c:pt idx="64">
                  <c:v>SSTAR, Family Healthcare Ctr. </c:v>
                </c:pt>
                <c:pt idx="65">
                  <c:v>St. Christopher's Hosp. for Children </c:v>
                </c:pt>
                <c:pt idx="66">
                  <c:v>St. Jude/UTHSC CRS </c:v>
                </c:pt>
                <c:pt idx="67">
                  <c:v>Stanford CRS </c:v>
                </c:pt>
                <c:pt idx="68">
                  <c:v>Strong Memorial Hospital Rochester NY NICHD CRS </c:v>
                </c:pt>
                <c:pt idx="69">
                  <c:v>SUNY Stony Brook NICHD CRS </c:v>
                </c:pt>
                <c:pt idx="70">
                  <c:v>SUNY Upstate Med. Univ., Dept. of Peds. </c:v>
                </c:pt>
                <c:pt idx="71">
                  <c:v>Texas Children's Hosp. CRS </c:v>
                </c:pt>
                <c:pt idx="72">
                  <c:v>The Children's Hosp. of Philadelphia IMPAACT CRS </c:v>
                </c:pt>
                <c:pt idx="73">
                  <c:v>The Miriam Hosp. ACTG CRS </c:v>
                </c:pt>
                <c:pt idx="74">
                  <c:v>The Ohio State Univ. AIDS CRS </c:v>
                </c:pt>
                <c:pt idx="75">
                  <c:v>The Ponce de Leon Ctr. CRS </c:v>
                </c:pt>
                <c:pt idx="76">
                  <c:v>UCLA CARE Center CRS </c:v>
                </c:pt>
                <c:pt idx="77">
                  <c:v>UCLA-Los Angeles/Brazil AIDS Consortium (LABAC) CRS </c:v>
                </c:pt>
                <c:pt idx="78">
                  <c:v>UCSD Maternal, Child, and Adolescent HIV CRS </c:v>
                </c:pt>
                <c:pt idx="79">
                  <c:v>UCSD, AVRC CRS </c:v>
                </c:pt>
                <c:pt idx="80">
                  <c:v>UCSF AIDS CRS </c:v>
                </c:pt>
                <c:pt idx="81">
                  <c:v>UCSF Pediatric AIDS CRS </c:v>
                </c:pt>
                <c:pt idx="82">
                  <c:v>UNC AIDS CRS </c:v>
                </c:pt>
                <c:pt idx="83">
                  <c:v>Univ. of California Davis Med. Ctr., ACTU </c:v>
                </c:pt>
                <c:pt idx="84">
                  <c:v>Univ. of Cincinnati CRS </c:v>
                </c:pt>
                <c:pt idx="85">
                  <c:v>Univ. of Colorado Denver NICHD CRS </c:v>
                </c:pt>
                <c:pt idx="86">
                  <c:v>Univ. of Florida Jacksonville NICHD CRS </c:v>
                </c:pt>
                <c:pt idx="87">
                  <c:v>Univ. of Hawaii at Manoa, Leahi Hosp. </c:v>
                </c:pt>
                <c:pt idx="88">
                  <c:v>Univ. of Iowa Healthcare, Div. of Infectious Diseases </c:v>
                </c:pt>
                <c:pt idx="89">
                  <c:v>Univ. of Maryland Med. Ctr., Div. of Ped. Immunology &amp; Rheumatology </c:v>
                </c:pt>
                <c:pt idx="90">
                  <c:v>Univ. of Miami AIDS CRS </c:v>
                </c:pt>
                <c:pt idx="91">
                  <c:v>Univ. of Miami Ped. Perinatal HIV/AIDS CRS </c:v>
                </c:pt>
                <c:pt idx="92">
                  <c:v>Univ. of Puerto Rico Ped. HIV/AIDS Research Program CRS </c:v>
                </c:pt>
                <c:pt idx="93">
                  <c:v>Univ. of Rochester ACTG CRS </c:v>
                </c:pt>
                <c:pt idx="94">
                  <c:v>Univ. of Rochester HVTN CRS </c:v>
                </c:pt>
                <c:pt idx="95">
                  <c:v>Univ. of Texas Southwestern Med. Ctr., Amelia Court Continuity Clinic </c:v>
                </c:pt>
                <c:pt idx="96">
                  <c:v>University of Colorado Hospital CRS </c:v>
                </c:pt>
                <c:pt idx="97">
                  <c:v>University of Washington AIDS CRS </c:v>
                </c:pt>
                <c:pt idx="98">
                  <c:v>USC CRS </c:v>
                </c:pt>
                <c:pt idx="99">
                  <c:v>USC LA NICHD CRS </c:v>
                </c:pt>
                <c:pt idx="100">
                  <c:v>USF - Tampa NICHD CRS </c:v>
                </c:pt>
                <c:pt idx="101">
                  <c:v>Vanderbilt Therapeutics CRS </c:v>
                </c:pt>
                <c:pt idx="102">
                  <c:v>Vanderbilt Vaccine CRS </c:v>
                </c:pt>
                <c:pt idx="103">
                  <c:v>Washington Hosp. Ctr. NICHD CRS </c:v>
                </c:pt>
                <c:pt idx="104">
                  <c:v>Washington U CRS </c:v>
                </c:pt>
                <c:pt idx="105">
                  <c:v>Weill Med. College of Cornell Univ., The Cornell CTU </c:v>
                </c:pt>
                <c:pt idx="106">
                  <c:v>WNE Maternal Pediatric Adolescent AIDS CRS </c:v>
                </c:pt>
                <c:pt idx="107">
                  <c:v>WSU Detroit NICHD CRS </c:v>
                </c:pt>
                <c:pt idx="108">
                  <c:v>Yale Univ. School of Medicine - Dept. of Peds., Div. of Infectious Disease </c:v>
                </c:pt>
              </c:strCache>
            </c:strRef>
          </c:cat>
          <c:val>
            <c:numRef>
              <c:f>'RAB Sign-Off Site Regn Domestic'!$B$2:$B$110</c:f>
              <c:numCache>
                <c:formatCode>0</c:formatCode>
                <c:ptCount val="109"/>
                <c:pt idx="0">
                  <c:v>129</c:v>
                </c:pt>
                <c:pt idx="1">
                  <c:v>86</c:v>
                </c:pt>
                <c:pt idx="2">
                  <c:v>136.11111111111092</c:v>
                </c:pt>
                <c:pt idx="3">
                  <c:v>112</c:v>
                </c:pt>
                <c:pt idx="4">
                  <c:v>105</c:v>
                </c:pt>
                <c:pt idx="5">
                  <c:v>573</c:v>
                </c:pt>
                <c:pt idx="6">
                  <c:v>130</c:v>
                </c:pt>
                <c:pt idx="7">
                  <c:v>80</c:v>
                </c:pt>
                <c:pt idx="8">
                  <c:v>126.4</c:v>
                </c:pt>
                <c:pt idx="9">
                  <c:v>165.33333333333459</c:v>
                </c:pt>
                <c:pt idx="10">
                  <c:v>154</c:v>
                </c:pt>
                <c:pt idx="11">
                  <c:v>758</c:v>
                </c:pt>
                <c:pt idx="12">
                  <c:v>140</c:v>
                </c:pt>
                <c:pt idx="13">
                  <c:v>106</c:v>
                </c:pt>
                <c:pt idx="14">
                  <c:v>127</c:v>
                </c:pt>
                <c:pt idx="15">
                  <c:v>207</c:v>
                </c:pt>
                <c:pt idx="16">
                  <c:v>182</c:v>
                </c:pt>
                <c:pt idx="17">
                  <c:v>160</c:v>
                </c:pt>
                <c:pt idx="18">
                  <c:v>322</c:v>
                </c:pt>
                <c:pt idx="19">
                  <c:v>132</c:v>
                </c:pt>
                <c:pt idx="20">
                  <c:v>156.5</c:v>
                </c:pt>
                <c:pt idx="21">
                  <c:v>120.25</c:v>
                </c:pt>
                <c:pt idx="22">
                  <c:v>972</c:v>
                </c:pt>
                <c:pt idx="23">
                  <c:v>242.66666666666652</c:v>
                </c:pt>
                <c:pt idx="24">
                  <c:v>152.75</c:v>
                </c:pt>
                <c:pt idx="25">
                  <c:v>93.5</c:v>
                </c:pt>
                <c:pt idx="26">
                  <c:v>108.83333333333285</c:v>
                </c:pt>
                <c:pt idx="27">
                  <c:v>278.66666666666708</c:v>
                </c:pt>
                <c:pt idx="28">
                  <c:v>279</c:v>
                </c:pt>
                <c:pt idx="29">
                  <c:v>231</c:v>
                </c:pt>
                <c:pt idx="30">
                  <c:v>231</c:v>
                </c:pt>
                <c:pt idx="31">
                  <c:v>292.66666666666708</c:v>
                </c:pt>
                <c:pt idx="32">
                  <c:v>238</c:v>
                </c:pt>
                <c:pt idx="33">
                  <c:v>378</c:v>
                </c:pt>
                <c:pt idx="34">
                  <c:v>178.66666666666652</c:v>
                </c:pt>
                <c:pt idx="35">
                  <c:v>168</c:v>
                </c:pt>
                <c:pt idx="36">
                  <c:v>241.66666666666652</c:v>
                </c:pt>
                <c:pt idx="37">
                  <c:v>132</c:v>
                </c:pt>
                <c:pt idx="38">
                  <c:v>107.5</c:v>
                </c:pt>
                <c:pt idx="39">
                  <c:v>736</c:v>
                </c:pt>
                <c:pt idx="40">
                  <c:v>161</c:v>
                </c:pt>
                <c:pt idx="41">
                  <c:v>125.75</c:v>
                </c:pt>
                <c:pt idx="42">
                  <c:v>79</c:v>
                </c:pt>
                <c:pt idx="43">
                  <c:v>83</c:v>
                </c:pt>
                <c:pt idx="44">
                  <c:v>175.33333333333459</c:v>
                </c:pt>
                <c:pt idx="45">
                  <c:v>125.66666666666667</c:v>
                </c:pt>
                <c:pt idx="46">
                  <c:v>117.5</c:v>
                </c:pt>
                <c:pt idx="47">
                  <c:v>144</c:v>
                </c:pt>
                <c:pt idx="48">
                  <c:v>127</c:v>
                </c:pt>
                <c:pt idx="49">
                  <c:v>157.5</c:v>
                </c:pt>
                <c:pt idx="50">
                  <c:v>222.25</c:v>
                </c:pt>
                <c:pt idx="51">
                  <c:v>95.5</c:v>
                </c:pt>
                <c:pt idx="52">
                  <c:v>81.333333333333258</c:v>
                </c:pt>
                <c:pt idx="53">
                  <c:v>329.11111111111109</c:v>
                </c:pt>
                <c:pt idx="54">
                  <c:v>153</c:v>
                </c:pt>
                <c:pt idx="55">
                  <c:v>103</c:v>
                </c:pt>
                <c:pt idx="56">
                  <c:v>221</c:v>
                </c:pt>
                <c:pt idx="57">
                  <c:v>137</c:v>
                </c:pt>
                <c:pt idx="58">
                  <c:v>213.33333333333459</c:v>
                </c:pt>
                <c:pt idx="59">
                  <c:v>186</c:v>
                </c:pt>
                <c:pt idx="60">
                  <c:v>115.66666666666667</c:v>
                </c:pt>
                <c:pt idx="61">
                  <c:v>123</c:v>
                </c:pt>
                <c:pt idx="62">
                  <c:v>117</c:v>
                </c:pt>
                <c:pt idx="63">
                  <c:v>164</c:v>
                </c:pt>
                <c:pt idx="64">
                  <c:v>164</c:v>
                </c:pt>
                <c:pt idx="65">
                  <c:v>228</c:v>
                </c:pt>
                <c:pt idx="66">
                  <c:v>142</c:v>
                </c:pt>
                <c:pt idx="67">
                  <c:v>88.333333333333258</c:v>
                </c:pt>
                <c:pt idx="68">
                  <c:v>124</c:v>
                </c:pt>
                <c:pt idx="69">
                  <c:v>163</c:v>
                </c:pt>
                <c:pt idx="70">
                  <c:v>210</c:v>
                </c:pt>
                <c:pt idx="71">
                  <c:v>133.5</c:v>
                </c:pt>
                <c:pt idx="72">
                  <c:v>219</c:v>
                </c:pt>
                <c:pt idx="73">
                  <c:v>127.33333333333285</c:v>
                </c:pt>
                <c:pt idx="74">
                  <c:v>156.66666666666652</c:v>
                </c:pt>
                <c:pt idx="75">
                  <c:v>354.33333333333331</c:v>
                </c:pt>
                <c:pt idx="76">
                  <c:v>325.25</c:v>
                </c:pt>
                <c:pt idx="77">
                  <c:v>262.5</c:v>
                </c:pt>
                <c:pt idx="78">
                  <c:v>161.66666666666652</c:v>
                </c:pt>
                <c:pt idx="79">
                  <c:v>245.6</c:v>
                </c:pt>
                <c:pt idx="80">
                  <c:v>227.6</c:v>
                </c:pt>
                <c:pt idx="81">
                  <c:v>213.5</c:v>
                </c:pt>
                <c:pt idx="82">
                  <c:v>123.5</c:v>
                </c:pt>
                <c:pt idx="83">
                  <c:v>72</c:v>
                </c:pt>
                <c:pt idx="84">
                  <c:v>127</c:v>
                </c:pt>
                <c:pt idx="85">
                  <c:v>253.33333333333459</c:v>
                </c:pt>
                <c:pt idx="86">
                  <c:v>172.5</c:v>
                </c:pt>
                <c:pt idx="87">
                  <c:v>409</c:v>
                </c:pt>
                <c:pt idx="88">
                  <c:v>126.5</c:v>
                </c:pt>
                <c:pt idx="89">
                  <c:v>303.5</c:v>
                </c:pt>
                <c:pt idx="90">
                  <c:v>72.5</c:v>
                </c:pt>
                <c:pt idx="91">
                  <c:v>139.5</c:v>
                </c:pt>
                <c:pt idx="92">
                  <c:v>242.5</c:v>
                </c:pt>
                <c:pt idx="93">
                  <c:v>109</c:v>
                </c:pt>
                <c:pt idx="94">
                  <c:v>105.1</c:v>
                </c:pt>
                <c:pt idx="95">
                  <c:v>696</c:v>
                </c:pt>
                <c:pt idx="96">
                  <c:v>154.66666666666652</c:v>
                </c:pt>
                <c:pt idx="97">
                  <c:v>275.60000000000002</c:v>
                </c:pt>
                <c:pt idx="98">
                  <c:v>319.39999999999969</c:v>
                </c:pt>
                <c:pt idx="99">
                  <c:v>188.5</c:v>
                </c:pt>
                <c:pt idx="100">
                  <c:v>176</c:v>
                </c:pt>
                <c:pt idx="101">
                  <c:v>166.5</c:v>
                </c:pt>
                <c:pt idx="102">
                  <c:v>88.4</c:v>
                </c:pt>
                <c:pt idx="103">
                  <c:v>742</c:v>
                </c:pt>
                <c:pt idx="104">
                  <c:v>131.19999999999999</c:v>
                </c:pt>
                <c:pt idx="105">
                  <c:v>123</c:v>
                </c:pt>
                <c:pt idx="106">
                  <c:v>160.66666666666652</c:v>
                </c:pt>
                <c:pt idx="107">
                  <c:v>235.25</c:v>
                </c:pt>
                <c:pt idx="108">
                  <c:v>178</c:v>
                </c:pt>
              </c:numCache>
            </c:numRef>
          </c:val>
        </c:ser>
        <c:axId val="62662912"/>
        <c:axId val="57861248"/>
      </c:barChart>
      <c:lineChart>
        <c:grouping val="standard"/>
        <c:ser>
          <c:idx val="1"/>
          <c:order val="1"/>
          <c:tx>
            <c:strRef>
              <c:f>'RAB Sign-Off Site Regn Domestic'!$C$1</c:f>
              <c:strCache>
                <c:ptCount val="1"/>
                <c:pt idx="0">
                  <c:v>Median (160 days)</c:v>
                </c:pt>
              </c:strCache>
            </c:strRef>
          </c:tx>
          <c:marker>
            <c:symbol val="none"/>
          </c:marker>
          <c:cat>
            <c:strRef>
              <c:f>'RAB Sign-Off Site Regn Domestic'!$A$2:$A$110</c:f>
              <c:strCache>
                <c:ptCount val="109"/>
                <c:pt idx="0">
                  <c:v>AIDS Community Health Ctr. ACTG CRS </c:v>
                </c:pt>
                <c:pt idx="1">
                  <c:v>Alabama Therapeutics CRS </c:v>
                </c:pt>
                <c:pt idx="2">
                  <c:v>Alabama Vaccine CRS </c:v>
                </c:pt>
                <c:pt idx="3">
                  <c:v>Baystate Health, Baystate Med. Ctr. </c:v>
                </c:pt>
                <c:pt idx="4">
                  <c:v>Beth Israel Deaconess Med. Ctr., ACTG CRS </c:v>
                </c:pt>
                <c:pt idx="5">
                  <c:v>BMC ACTG CRS </c:v>
                </c:pt>
                <c:pt idx="6">
                  <c:v>Boston Medical Center Ped. HIV Program NICHD CRS </c:v>
                </c:pt>
                <c:pt idx="7">
                  <c:v>Brigham and Women's Hosp. ACTG CRS </c:v>
                </c:pt>
                <c:pt idx="8">
                  <c:v>Brigham and Women's Hosp. CRS </c:v>
                </c:pt>
                <c:pt idx="9">
                  <c:v>Bronx-Lebanon Hosp. IMPAACT CRS </c:v>
                </c:pt>
                <c:pt idx="10">
                  <c:v>Case CRS </c:v>
                </c:pt>
                <c:pt idx="11">
                  <c:v>Charles R. Drew Univ. of Medicine and Science, Div. of Infectious Diseases </c:v>
                </c:pt>
                <c:pt idx="12">
                  <c:v>Chicago Children's CRS </c:v>
                </c:pt>
                <c:pt idx="13">
                  <c:v>Children's Hosp. </c:v>
                </c:pt>
                <c:pt idx="14">
                  <c:v>Children's Hosp. of Orange County </c:v>
                </c:pt>
                <c:pt idx="15">
                  <c:v>Children's Hospital of Los Angeles NICHD CRS </c:v>
                </c:pt>
                <c:pt idx="16">
                  <c:v>Children's Med. Ctr.  Dallas </c:v>
                </c:pt>
                <c:pt idx="17">
                  <c:v>Children's National Med. Ctr. Washington DC NICHD CRS </c:v>
                </c:pt>
                <c:pt idx="18">
                  <c:v>Columbia IMPAACT CRS </c:v>
                </c:pt>
                <c:pt idx="19">
                  <c:v>Connecticut Children's Med. Ctr. </c:v>
                </c:pt>
                <c:pt idx="20">
                  <c:v>Cook County Hosp. CORE Ctr. </c:v>
                </c:pt>
                <c:pt idx="21">
                  <c:v>Cornell CRS </c:v>
                </c:pt>
                <c:pt idx="22">
                  <c:v>Dallas VAMC </c:v>
                </c:pt>
                <c:pt idx="23">
                  <c:v>Duke Univ. Med. Ctr. Adult CRS </c:v>
                </c:pt>
                <c:pt idx="24">
                  <c:v>DUMC Ped. CRS </c:v>
                </c:pt>
                <c:pt idx="25">
                  <c:v>Fenway Community Health Clinical Research Site (FCHCRS) </c:v>
                </c:pt>
                <c:pt idx="26">
                  <c:v>FHCRC/UW Vaccine CRS </c:v>
                </c:pt>
                <c:pt idx="27">
                  <c:v>Georgetown University CRS (GU CRS) </c:v>
                </c:pt>
                <c:pt idx="28">
                  <c:v>Hahnemann Univ. Hosp. </c:v>
                </c:pt>
                <c:pt idx="29">
                  <c:v>Harbor - UCLA Med. Ctr. - Dept. of Peds., Div. of Infectious Diseases </c:v>
                </c:pt>
                <c:pt idx="30">
                  <c:v>Harbor UCLA Medical Ctr. NICHD CRS </c:v>
                </c:pt>
                <c:pt idx="31">
                  <c:v>Harbor-UCLA Med. Ctr. CRS </c:v>
                </c:pt>
                <c:pt idx="32">
                  <c:v>Harlem ACTG CRS </c:v>
                </c:pt>
                <c:pt idx="33">
                  <c:v>Hennepin County Med. Ctr., Div. of Infectious Diseases </c:v>
                </c:pt>
                <c:pt idx="34">
                  <c:v>HIV Baltimore Treatment CRS </c:v>
                </c:pt>
                <c:pt idx="35">
                  <c:v>HIV Prevention &amp; Treatment CRS </c:v>
                </c:pt>
                <c:pt idx="36">
                  <c:v>Hosp. of the Univ. of Pennsylvania CRS </c:v>
                </c:pt>
                <c:pt idx="37">
                  <c:v>Houston AIDS Research Team CRS </c:v>
                </c:pt>
                <c:pt idx="38">
                  <c:v>Howard Univ. Washington DC NICHD CRS </c:v>
                </c:pt>
                <c:pt idx="39">
                  <c:v>HVTN Puerto Rico CRS </c:v>
                </c:pt>
                <c:pt idx="40">
                  <c:v>Jacobi Med. Ctr. Bronx NICHD CRS </c:v>
                </c:pt>
                <c:pt idx="41">
                  <c:v>Johns Hopkins Bloomberg School of Public Health,Ctr for Immunization Research,Project SAVE-Baltimore </c:v>
                </c:pt>
                <c:pt idx="42">
                  <c:v>Massachusetts General Hospital ACTG CRS </c:v>
                </c:pt>
                <c:pt idx="43">
                  <c:v>McCree McCuller Wellness Ctr. at the Connection, Infectious Disease Unit </c:v>
                </c:pt>
                <c:pt idx="44">
                  <c:v>MetroHealth CRS </c:v>
                </c:pt>
                <c:pt idx="45">
                  <c:v>Miriam Hospital's HVTU </c:v>
                </c:pt>
                <c:pt idx="46">
                  <c:v>Mt. Sinai Hosp. Med. Ctr. - Chicago, Womens &amp; Childrens HIV Program </c:v>
                </c:pt>
                <c:pt idx="47">
                  <c:v>Mt. Sinai School of Medicine, Div. of Ped. Infectious Diseases </c:v>
                </c:pt>
                <c:pt idx="48">
                  <c:v>New Jersey Medical School- Adult Clinical Research Ctr. CRS </c:v>
                </c:pt>
                <c:pt idx="49">
                  <c:v>NJ Med. School CRS </c:v>
                </c:pt>
                <c:pt idx="50">
                  <c:v>Northwestern University CRS </c:v>
                </c:pt>
                <c:pt idx="51">
                  <c:v>NY Blood Ctr./Bronx CRS </c:v>
                </c:pt>
                <c:pt idx="52">
                  <c:v>NY Blood Ctr./Union Square CRS </c:v>
                </c:pt>
                <c:pt idx="53">
                  <c:v>NY Univ. HIV/AIDS CRS </c:v>
                </c:pt>
                <c:pt idx="54">
                  <c:v>NYU NY NICHD CRS </c:v>
                </c:pt>
                <c:pt idx="55">
                  <c:v>Peabody Health Ctr. CRS </c:v>
                </c:pt>
                <c:pt idx="56">
                  <c:v>Pitt CRS </c:v>
                </c:pt>
                <c:pt idx="57">
                  <c:v>Project Brave HIV Vaccine CRS </c:v>
                </c:pt>
                <c:pt idx="58">
                  <c:v>Puerto Rico-AIDS CRS </c:v>
                </c:pt>
                <c:pt idx="59">
                  <c:v>Regional Med. Ctr. at Memphis </c:v>
                </c:pt>
                <c:pt idx="60">
                  <c:v>Rush Univ. Med. Ctr. ACTG CRS </c:v>
                </c:pt>
                <c:pt idx="61">
                  <c:v>Saint Louis Univ. School of Medicine, HVTU </c:v>
                </c:pt>
                <c:pt idx="62">
                  <c:v>San Juan City Hosp. PR NICHD CRS </c:v>
                </c:pt>
                <c:pt idx="63">
                  <c:v>South Florida CDC Ft Lauderdale NICHD CRS </c:v>
                </c:pt>
                <c:pt idx="64">
                  <c:v>SSTAR, Family Healthcare Ctr. </c:v>
                </c:pt>
                <c:pt idx="65">
                  <c:v>St. Christopher's Hosp. for Children </c:v>
                </c:pt>
                <c:pt idx="66">
                  <c:v>St. Jude/UTHSC CRS </c:v>
                </c:pt>
                <c:pt idx="67">
                  <c:v>Stanford CRS </c:v>
                </c:pt>
                <c:pt idx="68">
                  <c:v>Strong Memorial Hospital Rochester NY NICHD CRS </c:v>
                </c:pt>
                <c:pt idx="69">
                  <c:v>SUNY Stony Brook NICHD CRS </c:v>
                </c:pt>
                <c:pt idx="70">
                  <c:v>SUNY Upstate Med. Univ., Dept. of Peds. </c:v>
                </c:pt>
                <c:pt idx="71">
                  <c:v>Texas Children's Hosp. CRS </c:v>
                </c:pt>
                <c:pt idx="72">
                  <c:v>The Children's Hosp. of Philadelphia IMPAACT CRS </c:v>
                </c:pt>
                <c:pt idx="73">
                  <c:v>The Miriam Hosp. ACTG CRS </c:v>
                </c:pt>
                <c:pt idx="74">
                  <c:v>The Ohio State Univ. AIDS CRS </c:v>
                </c:pt>
                <c:pt idx="75">
                  <c:v>The Ponce de Leon Ctr. CRS </c:v>
                </c:pt>
                <c:pt idx="76">
                  <c:v>UCLA CARE Center CRS </c:v>
                </c:pt>
                <c:pt idx="77">
                  <c:v>UCLA-Los Angeles/Brazil AIDS Consortium (LABAC) CRS </c:v>
                </c:pt>
                <c:pt idx="78">
                  <c:v>UCSD Maternal, Child, and Adolescent HIV CRS </c:v>
                </c:pt>
                <c:pt idx="79">
                  <c:v>UCSD, AVRC CRS </c:v>
                </c:pt>
                <c:pt idx="80">
                  <c:v>UCSF AIDS CRS </c:v>
                </c:pt>
                <c:pt idx="81">
                  <c:v>UCSF Pediatric AIDS CRS </c:v>
                </c:pt>
                <c:pt idx="82">
                  <c:v>UNC AIDS CRS </c:v>
                </c:pt>
                <c:pt idx="83">
                  <c:v>Univ. of California Davis Med. Ctr., ACTU </c:v>
                </c:pt>
                <c:pt idx="84">
                  <c:v>Univ. of Cincinnati CRS </c:v>
                </c:pt>
                <c:pt idx="85">
                  <c:v>Univ. of Colorado Denver NICHD CRS </c:v>
                </c:pt>
                <c:pt idx="86">
                  <c:v>Univ. of Florida Jacksonville NICHD CRS </c:v>
                </c:pt>
                <c:pt idx="87">
                  <c:v>Univ. of Hawaii at Manoa, Leahi Hosp. </c:v>
                </c:pt>
                <c:pt idx="88">
                  <c:v>Univ. of Iowa Healthcare, Div. of Infectious Diseases </c:v>
                </c:pt>
                <c:pt idx="89">
                  <c:v>Univ. of Maryland Med. Ctr., Div. of Ped. Immunology &amp; Rheumatology </c:v>
                </c:pt>
                <c:pt idx="90">
                  <c:v>Univ. of Miami AIDS CRS </c:v>
                </c:pt>
                <c:pt idx="91">
                  <c:v>Univ. of Miami Ped. Perinatal HIV/AIDS CRS </c:v>
                </c:pt>
                <c:pt idx="92">
                  <c:v>Univ. of Puerto Rico Ped. HIV/AIDS Research Program CRS </c:v>
                </c:pt>
                <c:pt idx="93">
                  <c:v>Univ. of Rochester ACTG CRS </c:v>
                </c:pt>
                <c:pt idx="94">
                  <c:v>Univ. of Rochester HVTN CRS </c:v>
                </c:pt>
                <c:pt idx="95">
                  <c:v>Univ. of Texas Southwestern Med. Ctr., Amelia Court Continuity Clinic </c:v>
                </c:pt>
                <c:pt idx="96">
                  <c:v>University of Colorado Hospital CRS </c:v>
                </c:pt>
                <c:pt idx="97">
                  <c:v>University of Washington AIDS CRS </c:v>
                </c:pt>
                <c:pt idx="98">
                  <c:v>USC CRS </c:v>
                </c:pt>
                <c:pt idx="99">
                  <c:v>USC LA NICHD CRS </c:v>
                </c:pt>
                <c:pt idx="100">
                  <c:v>USF - Tampa NICHD CRS </c:v>
                </c:pt>
                <c:pt idx="101">
                  <c:v>Vanderbilt Therapeutics CRS </c:v>
                </c:pt>
                <c:pt idx="102">
                  <c:v>Vanderbilt Vaccine CRS </c:v>
                </c:pt>
                <c:pt idx="103">
                  <c:v>Washington Hosp. Ctr. NICHD CRS </c:v>
                </c:pt>
                <c:pt idx="104">
                  <c:v>Washington U CRS </c:v>
                </c:pt>
                <c:pt idx="105">
                  <c:v>Weill Med. College of Cornell Univ., The Cornell CTU </c:v>
                </c:pt>
                <c:pt idx="106">
                  <c:v>WNE Maternal Pediatric Adolescent AIDS CRS </c:v>
                </c:pt>
                <c:pt idx="107">
                  <c:v>WSU Detroit NICHD CRS </c:v>
                </c:pt>
                <c:pt idx="108">
                  <c:v>Yale Univ. School of Medicine - Dept. of Peds., Div. of Infectious Disease </c:v>
                </c:pt>
              </c:strCache>
            </c:strRef>
          </c:cat>
          <c:val>
            <c:numRef>
              <c:f>'RAB Sign-Off Site Regn Domestic'!$C$2:$C$110</c:f>
              <c:numCache>
                <c:formatCode>General</c:formatCode>
                <c:ptCount val="109"/>
                <c:pt idx="0">
                  <c:v>160</c:v>
                </c:pt>
                <c:pt idx="1">
                  <c:v>160</c:v>
                </c:pt>
                <c:pt idx="2">
                  <c:v>160</c:v>
                </c:pt>
                <c:pt idx="3">
                  <c:v>160</c:v>
                </c:pt>
                <c:pt idx="4">
                  <c:v>160</c:v>
                </c:pt>
                <c:pt idx="5">
                  <c:v>160</c:v>
                </c:pt>
                <c:pt idx="6">
                  <c:v>160</c:v>
                </c:pt>
                <c:pt idx="7">
                  <c:v>160</c:v>
                </c:pt>
                <c:pt idx="8">
                  <c:v>160</c:v>
                </c:pt>
                <c:pt idx="9">
                  <c:v>160</c:v>
                </c:pt>
                <c:pt idx="10">
                  <c:v>160</c:v>
                </c:pt>
                <c:pt idx="11">
                  <c:v>160</c:v>
                </c:pt>
                <c:pt idx="12">
                  <c:v>160</c:v>
                </c:pt>
                <c:pt idx="13">
                  <c:v>160</c:v>
                </c:pt>
                <c:pt idx="14">
                  <c:v>160</c:v>
                </c:pt>
                <c:pt idx="15">
                  <c:v>160</c:v>
                </c:pt>
                <c:pt idx="16">
                  <c:v>160</c:v>
                </c:pt>
                <c:pt idx="17">
                  <c:v>160</c:v>
                </c:pt>
                <c:pt idx="18">
                  <c:v>160</c:v>
                </c:pt>
                <c:pt idx="19">
                  <c:v>160</c:v>
                </c:pt>
                <c:pt idx="20">
                  <c:v>160</c:v>
                </c:pt>
                <c:pt idx="21">
                  <c:v>160</c:v>
                </c:pt>
                <c:pt idx="22">
                  <c:v>160</c:v>
                </c:pt>
                <c:pt idx="23">
                  <c:v>160</c:v>
                </c:pt>
                <c:pt idx="24">
                  <c:v>160</c:v>
                </c:pt>
                <c:pt idx="25">
                  <c:v>160</c:v>
                </c:pt>
                <c:pt idx="26">
                  <c:v>160</c:v>
                </c:pt>
                <c:pt idx="27">
                  <c:v>160</c:v>
                </c:pt>
                <c:pt idx="28">
                  <c:v>160</c:v>
                </c:pt>
                <c:pt idx="29">
                  <c:v>160</c:v>
                </c:pt>
                <c:pt idx="30">
                  <c:v>160</c:v>
                </c:pt>
                <c:pt idx="31">
                  <c:v>160</c:v>
                </c:pt>
                <c:pt idx="32">
                  <c:v>160</c:v>
                </c:pt>
                <c:pt idx="33">
                  <c:v>160</c:v>
                </c:pt>
                <c:pt idx="34">
                  <c:v>160</c:v>
                </c:pt>
                <c:pt idx="35">
                  <c:v>160</c:v>
                </c:pt>
                <c:pt idx="36">
                  <c:v>160</c:v>
                </c:pt>
                <c:pt idx="37">
                  <c:v>160</c:v>
                </c:pt>
                <c:pt idx="38">
                  <c:v>160</c:v>
                </c:pt>
                <c:pt idx="39">
                  <c:v>160</c:v>
                </c:pt>
                <c:pt idx="40">
                  <c:v>160</c:v>
                </c:pt>
                <c:pt idx="41">
                  <c:v>160</c:v>
                </c:pt>
                <c:pt idx="42">
                  <c:v>160</c:v>
                </c:pt>
                <c:pt idx="43">
                  <c:v>160</c:v>
                </c:pt>
                <c:pt idx="44">
                  <c:v>160</c:v>
                </c:pt>
                <c:pt idx="45">
                  <c:v>160</c:v>
                </c:pt>
                <c:pt idx="46">
                  <c:v>160</c:v>
                </c:pt>
                <c:pt idx="47">
                  <c:v>160</c:v>
                </c:pt>
                <c:pt idx="48">
                  <c:v>160</c:v>
                </c:pt>
                <c:pt idx="49">
                  <c:v>160</c:v>
                </c:pt>
                <c:pt idx="50">
                  <c:v>160</c:v>
                </c:pt>
                <c:pt idx="51">
                  <c:v>160</c:v>
                </c:pt>
                <c:pt idx="52">
                  <c:v>160</c:v>
                </c:pt>
                <c:pt idx="53">
                  <c:v>160</c:v>
                </c:pt>
                <c:pt idx="54">
                  <c:v>160</c:v>
                </c:pt>
                <c:pt idx="55">
                  <c:v>160</c:v>
                </c:pt>
                <c:pt idx="56">
                  <c:v>160</c:v>
                </c:pt>
                <c:pt idx="57">
                  <c:v>160</c:v>
                </c:pt>
                <c:pt idx="58">
                  <c:v>160</c:v>
                </c:pt>
                <c:pt idx="59">
                  <c:v>160</c:v>
                </c:pt>
                <c:pt idx="60">
                  <c:v>160</c:v>
                </c:pt>
                <c:pt idx="61">
                  <c:v>160</c:v>
                </c:pt>
                <c:pt idx="62">
                  <c:v>160</c:v>
                </c:pt>
                <c:pt idx="63">
                  <c:v>160</c:v>
                </c:pt>
                <c:pt idx="64">
                  <c:v>160</c:v>
                </c:pt>
                <c:pt idx="65">
                  <c:v>160</c:v>
                </c:pt>
                <c:pt idx="66">
                  <c:v>160</c:v>
                </c:pt>
                <c:pt idx="67">
                  <c:v>160</c:v>
                </c:pt>
                <c:pt idx="68">
                  <c:v>160</c:v>
                </c:pt>
                <c:pt idx="69">
                  <c:v>160</c:v>
                </c:pt>
                <c:pt idx="70">
                  <c:v>160</c:v>
                </c:pt>
                <c:pt idx="71">
                  <c:v>160</c:v>
                </c:pt>
                <c:pt idx="72">
                  <c:v>160</c:v>
                </c:pt>
                <c:pt idx="73">
                  <c:v>160</c:v>
                </c:pt>
                <c:pt idx="74">
                  <c:v>160</c:v>
                </c:pt>
                <c:pt idx="75">
                  <c:v>160</c:v>
                </c:pt>
                <c:pt idx="76">
                  <c:v>160</c:v>
                </c:pt>
                <c:pt idx="77">
                  <c:v>160</c:v>
                </c:pt>
                <c:pt idx="78">
                  <c:v>160</c:v>
                </c:pt>
                <c:pt idx="79">
                  <c:v>160</c:v>
                </c:pt>
                <c:pt idx="80">
                  <c:v>160</c:v>
                </c:pt>
                <c:pt idx="81">
                  <c:v>160</c:v>
                </c:pt>
                <c:pt idx="82">
                  <c:v>160</c:v>
                </c:pt>
                <c:pt idx="83">
                  <c:v>160</c:v>
                </c:pt>
                <c:pt idx="84">
                  <c:v>160</c:v>
                </c:pt>
                <c:pt idx="85">
                  <c:v>160</c:v>
                </c:pt>
                <c:pt idx="86">
                  <c:v>160</c:v>
                </c:pt>
                <c:pt idx="87">
                  <c:v>160</c:v>
                </c:pt>
                <c:pt idx="88">
                  <c:v>160</c:v>
                </c:pt>
                <c:pt idx="89">
                  <c:v>160</c:v>
                </c:pt>
                <c:pt idx="90">
                  <c:v>160</c:v>
                </c:pt>
                <c:pt idx="91">
                  <c:v>160</c:v>
                </c:pt>
                <c:pt idx="92">
                  <c:v>160</c:v>
                </c:pt>
                <c:pt idx="93">
                  <c:v>160</c:v>
                </c:pt>
                <c:pt idx="94">
                  <c:v>160</c:v>
                </c:pt>
                <c:pt idx="95">
                  <c:v>160</c:v>
                </c:pt>
                <c:pt idx="96">
                  <c:v>160</c:v>
                </c:pt>
                <c:pt idx="97">
                  <c:v>160</c:v>
                </c:pt>
                <c:pt idx="98">
                  <c:v>160</c:v>
                </c:pt>
                <c:pt idx="99">
                  <c:v>160</c:v>
                </c:pt>
                <c:pt idx="100">
                  <c:v>160</c:v>
                </c:pt>
                <c:pt idx="101">
                  <c:v>160</c:v>
                </c:pt>
                <c:pt idx="102">
                  <c:v>160</c:v>
                </c:pt>
                <c:pt idx="103">
                  <c:v>160</c:v>
                </c:pt>
                <c:pt idx="104">
                  <c:v>160</c:v>
                </c:pt>
                <c:pt idx="105">
                  <c:v>160</c:v>
                </c:pt>
                <c:pt idx="106">
                  <c:v>160</c:v>
                </c:pt>
                <c:pt idx="107">
                  <c:v>160</c:v>
                </c:pt>
                <c:pt idx="108">
                  <c:v>160</c:v>
                </c:pt>
              </c:numCache>
            </c:numRef>
          </c:val>
        </c:ser>
        <c:marker val="1"/>
        <c:axId val="62662912"/>
        <c:axId val="57861248"/>
      </c:lineChart>
      <c:catAx>
        <c:axId val="62662912"/>
        <c:scaling>
          <c:orientation val="minMax"/>
        </c:scaling>
        <c:delete val="1"/>
        <c:axPos val="b"/>
        <c:title>
          <c:tx>
            <c:rich>
              <a:bodyPr/>
              <a:lstStyle/>
              <a:p>
                <a:pPr>
                  <a:defRPr/>
                </a:pPr>
                <a:r>
                  <a:rPr lang="en-US" sz="1400" dirty="0" smtClean="0"/>
                  <a:t>Sites (US)</a:t>
                </a:r>
                <a:endParaRPr lang="en-US" sz="1400" dirty="0"/>
              </a:p>
            </c:rich>
          </c:tx>
          <c:layout/>
        </c:title>
        <c:numFmt formatCode="General" sourceLinked="1"/>
        <c:tickLblPos val="none"/>
        <c:crossAx val="57861248"/>
        <c:crosses val="autoZero"/>
        <c:auto val="1"/>
        <c:lblAlgn val="ctr"/>
        <c:lblOffset val="100"/>
      </c:catAx>
      <c:valAx>
        <c:axId val="57861248"/>
        <c:scaling>
          <c:orientation val="minMax"/>
        </c:scaling>
        <c:axPos val="l"/>
        <c:majorGridlines/>
        <c:title>
          <c:tx>
            <c:rich>
              <a:bodyPr rot="-5400000" vert="horz"/>
              <a:lstStyle/>
              <a:p>
                <a:pPr>
                  <a:defRPr/>
                </a:pPr>
                <a:r>
                  <a:rPr lang="en-US" dirty="0"/>
                  <a:t>Calendar</a:t>
                </a:r>
                <a:r>
                  <a:rPr lang="en-US" baseline="0" dirty="0"/>
                  <a:t> Days</a:t>
                </a:r>
                <a:endParaRPr lang="en-US" dirty="0"/>
              </a:p>
            </c:rich>
          </c:tx>
          <c:layout/>
        </c:title>
        <c:numFmt formatCode="0" sourceLinked="1"/>
        <c:tickLblPos val="nextTo"/>
        <c:crossAx val="62662912"/>
        <c:crosses val="autoZero"/>
        <c:crossBetween val="between"/>
      </c:valAx>
    </c:plotArea>
    <c:legend>
      <c:legendPos val="r"/>
      <c:layout>
        <c:manualLayout>
          <c:xMode val="edge"/>
          <c:yMode val="edge"/>
          <c:x val="0.69261800087489656"/>
          <c:y val="0.20176395355438012"/>
          <c:w val="0.2657153324584427"/>
          <c:h val="0.10763638920135069"/>
        </c:manualLayout>
      </c:layout>
      <c:overlay val="1"/>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'RAB-Site Regn Foreign'!$B$1</c:f>
              <c:strCache>
                <c:ptCount val="1"/>
                <c:pt idx="0">
                  <c:v>Days from Pending to Site Registration</c:v>
                </c:pt>
              </c:strCache>
            </c:strRef>
          </c:tx>
          <c:cat>
            <c:strRef>
              <c:f>'RAB-Site Regn Foreign'!$A$2:$A$37</c:f>
              <c:strCache>
                <c:ptCount val="36"/>
                <c:pt idx="0">
                  <c:v>Asociacion Civil Impacta Salud y Educacion - Miraflores, CRS </c:v>
                </c:pt>
                <c:pt idx="1">
                  <c:v>Asociacion Civil Selva Amazonica, CRS </c:v>
                </c:pt>
                <c:pt idx="2">
                  <c:v>CAPRISA Aurum CRS </c:v>
                </c:pt>
                <c:pt idx="3">
                  <c:v>Chiang Mai Univ. ACTG CRS </c:v>
                </c:pt>
                <c:pt idx="4">
                  <c:v>Chiang Mai Univ. AIDS Prevention CRS </c:v>
                </c:pt>
                <c:pt idx="5">
                  <c:v>Chiang Mai Univ. Pediatrics-Obstetrics CRS </c:v>
                </c:pt>
                <c:pt idx="6">
                  <c:v>Chonburi Hosp. CRS </c:v>
                </c:pt>
                <c:pt idx="7">
                  <c:v>College of Med. JHU CRS </c:v>
                </c:pt>
                <c:pt idx="8">
                  <c:v>Durban Adult HIV CRS </c:v>
                </c:pt>
                <c:pt idx="9">
                  <c:v>Durban Peadiatric HIV CRS </c:v>
                </c:pt>
                <c:pt idx="10">
                  <c:v>Epidemiology Research &amp; Training Unit Jamaica MOH CRS </c:v>
                </c:pt>
                <c:pt idx="11">
                  <c:v>Federal Univ. of Minas Gerais </c:v>
                </c:pt>
                <c:pt idx="12">
                  <c:v>Gaborone Prevention/Treatment Trials CRS </c:v>
                </c:pt>
                <c:pt idx="13">
                  <c:v>Harriet Shezi Children's Clinic CRS </c:v>
                </c:pt>
                <c:pt idx="14">
                  <c:v>Hospital Nossa Senhora da Conceicao CRS </c:v>
                </c:pt>
                <c:pt idx="15">
                  <c:v>HSE-Hospital dos Servidores do Estado CRS </c:v>
                </c:pt>
                <c:pt idx="16">
                  <c:v>Instituto de Pesquisa Clínica Evandro Chagas CRS (IPEC CRS) </c:v>
                </c:pt>
                <c:pt idx="17">
                  <c:v>Instituto Dermatológico y Cirugía de Piel </c:v>
                </c:pt>
                <c:pt idx="18">
                  <c:v>Investigaciones Médicas en Salud - INMENSA. Lince CRS </c:v>
                </c:pt>
                <c:pt idx="19">
                  <c:v>Irmandade Santa Casa de Misericórdia de Porto Alegre </c:v>
                </c:pt>
                <c:pt idx="20">
                  <c:v>Jwaneng Mine Hosp. - Botswana-Harvard Partnership for HIV Research &amp; Education </c:v>
                </c:pt>
                <c:pt idx="21">
                  <c:v>Les Centres GHESKIO CRS </c:v>
                </c:pt>
                <c:pt idx="22">
                  <c:v>NARI Clinic at Gadikhana Dr. Kotnis Municipal Dispensary CRS </c:v>
                </c:pt>
                <c:pt idx="23">
                  <c:v>NARI Clinic at NIV CRS </c:v>
                </c:pt>
                <c:pt idx="24">
                  <c:v>NARI Pune CRS </c:v>
                </c:pt>
                <c:pt idx="25">
                  <c:v>Nyanga CRS </c:v>
                </c:pt>
                <c:pt idx="26">
                  <c:v>PROJETO PRAÇA ONZE/HESFA CRS </c:v>
                </c:pt>
                <c:pt idx="27">
                  <c:v>Sao Paulo HVTU – CRT DST/AIDS CRS </c:v>
                </c:pt>
                <c:pt idx="28">
                  <c:v>Siriraj Hospital Mahidol University CRS </c:v>
                </c:pt>
                <c:pt idx="29">
                  <c:v>Soweto HVTN CRS </c:v>
                </c:pt>
                <c:pt idx="30">
                  <c:v>Soweto IMPAACT CRS </c:v>
                </c:pt>
                <c:pt idx="31">
                  <c:v>Stellenbosch Univ. CRS </c:v>
                </c:pt>
                <c:pt idx="32">
                  <c:v>University of North Carolina Lilongwe CRS </c:v>
                </c:pt>
                <c:pt idx="33">
                  <c:v>UZ-Parirenyatwa CRS </c:v>
                </c:pt>
                <c:pt idx="34">
                  <c:v>Wits HIV CRS </c:v>
                </c:pt>
                <c:pt idx="35">
                  <c:v>YRG CARE Medical Ctr., VHS CRS </c:v>
                </c:pt>
              </c:strCache>
            </c:strRef>
          </c:cat>
          <c:val>
            <c:numRef>
              <c:f>'RAB-Site Regn Foreign'!$B$2:$B$37</c:f>
              <c:numCache>
                <c:formatCode>General</c:formatCode>
                <c:ptCount val="36"/>
                <c:pt idx="0">
                  <c:v>233</c:v>
                </c:pt>
                <c:pt idx="1">
                  <c:v>288</c:v>
                </c:pt>
                <c:pt idx="2">
                  <c:v>421</c:v>
                </c:pt>
                <c:pt idx="3">
                  <c:v>430</c:v>
                </c:pt>
                <c:pt idx="4">
                  <c:v>260</c:v>
                </c:pt>
                <c:pt idx="5">
                  <c:v>527</c:v>
                </c:pt>
                <c:pt idx="6">
                  <c:v>667</c:v>
                </c:pt>
                <c:pt idx="7">
                  <c:v>684.66666666666663</c:v>
                </c:pt>
                <c:pt idx="8">
                  <c:v>636.3333333333336</c:v>
                </c:pt>
                <c:pt idx="9">
                  <c:v>739</c:v>
                </c:pt>
                <c:pt idx="10">
                  <c:v>345</c:v>
                </c:pt>
                <c:pt idx="11">
                  <c:v>624</c:v>
                </c:pt>
                <c:pt idx="12">
                  <c:v>424</c:v>
                </c:pt>
                <c:pt idx="13">
                  <c:v>278</c:v>
                </c:pt>
                <c:pt idx="14">
                  <c:v>508</c:v>
                </c:pt>
                <c:pt idx="15">
                  <c:v>958</c:v>
                </c:pt>
                <c:pt idx="16">
                  <c:v>619.5</c:v>
                </c:pt>
                <c:pt idx="17">
                  <c:v>726</c:v>
                </c:pt>
                <c:pt idx="18">
                  <c:v>621</c:v>
                </c:pt>
                <c:pt idx="19">
                  <c:v>700</c:v>
                </c:pt>
                <c:pt idx="20">
                  <c:v>834</c:v>
                </c:pt>
                <c:pt idx="21">
                  <c:v>703.5</c:v>
                </c:pt>
                <c:pt idx="22">
                  <c:v>528</c:v>
                </c:pt>
                <c:pt idx="23">
                  <c:v>528</c:v>
                </c:pt>
                <c:pt idx="24">
                  <c:v>528</c:v>
                </c:pt>
                <c:pt idx="25">
                  <c:v>402</c:v>
                </c:pt>
                <c:pt idx="26">
                  <c:v>423</c:v>
                </c:pt>
                <c:pt idx="27">
                  <c:v>427</c:v>
                </c:pt>
                <c:pt idx="28">
                  <c:v>255</c:v>
                </c:pt>
                <c:pt idx="29">
                  <c:v>401</c:v>
                </c:pt>
                <c:pt idx="30">
                  <c:v>262</c:v>
                </c:pt>
                <c:pt idx="31">
                  <c:v>358</c:v>
                </c:pt>
                <c:pt idx="32">
                  <c:v>499.66666666666708</c:v>
                </c:pt>
                <c:pt idx="33">
                  <c:v>525.5</c:v>
                </c:pt>
                <c:pt idx="34">
                  <c:v>503</c:v>
                </c:pt>
                <c:pt idx="35">
                  <c:v>566.5</c:v>
                </c:pt>
              </c:numCache>
            </c:numRef>
          </c:val>
        </c:ser>
        <c:axId val="62856576"/>
        <c:axId val="62866944"/>
      </c:barChart>
      <c:lineChart>
        <c:grouping val="standard"/>
        <c:ser>
          <c:idx val="1"/>
          <c:order val="1"/>
          <c:tx>
            <c:strRef>
              <c:f>'RAB-Site Regn Foreign'!$C$1</c:f>
              <c:strCache>
                <c:ptCount val="1"/>
                <c:pt idx="0">
                  <c:v>Median (517 days)</c:v>
                </c:pt>
              </c:strCache>
            </c:strRef>
          </c:tx>
          <c:marker>
            <c:symbol val="none"/>
          </c:marker>
          <c:cat>
            <c:strRef>
              <c:f>'RAB-Site Regn Foreign'!$A$2:$A$37</c:f>
              <c:strCache>
                <c:ptCount val="36"/>
                <c:pt idx="0">
                  <c:v>Asociacion Civil Impacta Salud y Educacion - Miraflores, CRS </c:v>
                </c:pt>
                <c:pt idx="1">
                  <c:v>Asociacion Civil Selva Amazonica, CRS </c:v>
                </c:pt>
                <c:pt idx="2">
                  <c:v>CAPRISA Aurum CRS </c:v>
                </c:pt>
                <c:pt idx="3">
                  <c:v>Chiang Mai Univ. ACTG CRS </c:v>
                </c:pt>
                <c:pt idx="4">
                  <c:v>Chiang Mai Univ. AIDS Prevention CRS </c:v>
                </c:pt>
                <c:pt idx="5">
                  <c:v>Chiang Mai Univ. Pediatrics-Obstetrics CRS </c:v>
                </c:pt>
                <c:pt idx="6">
                  <c:v>Chonburi Hosp. CRS </c:v>
                </c:pt>
                <c:pt idx="7">
                  <c:v>College of Med. JHU CRS </c:v>
                </c:pt>
                <c:pt idx="8">
                  <c:v>Durban Adult HIV CRS </c:v>
                </c:pt>
                <c:pt idx="9">
                  <c:v>Durban Peadiatric HIV CRS </c:v>
                </c:pt>
                <c:pt idx="10">
                  <c:v>Epidemiology Research &amp; Training Unit Jamaica MOH CRS </c:v>
                </c:pt>
                <c:pt idx="11">
                  <c:v>Federal Univ. of Minas Gerais </c:v>
                </c:pt>
                <c:pt idx="12">
                  <c:v>Gaborone Prevention/Treatment Trials CRS </c:v>
                </c:pt>
                <c:pt idx="13">
                  <c:v>Harriet Shezi Children's Clinic CRS </c:v>
                </c:pt>
                <c:pt idx="14">
                  <c:v>Hospital Nossa Senhora da Conceicao CRS </c:v>
                </c:pt>
                <c:pt idx="15">
                  <c:v>HSE-Hospital dos Servidores do Estado CRS </c:v>
                </c:pt>
                <c:pt idx="16">
                  <c:v>Instituto de Pesquisa Clínica Evandro Chagas CRS (IPEC CRS) </c:v>
                </c:pt>
                <c:pt idx="17">
                  <c:v>Instituto Dermatológico y Cirugía de Piel </c:v>
                </c:pt>
                <c:pt idx="18">
                  <c:v>Investigaciones Médicas en Salud - INMENSA. Lince CRS </c:v>
                </c:pt>
                <c:pt idx="19">
                  <c:v>Irmandade Santa Casa de Misericórdia de Porto Alegre </c:v>
                </c:pt>
                <c:pt idx="20">
                  <c:v>Jwaneng Mine Hosp. - Botswana-Harvard Partnership for HIV Research &amp; Education </c:v>
                </c:pt>
                <c:pt idx="21">
                  <c:v>Les Centres GHESKIO CRS </c:v>
                </c:pt>
                <c:pt idx="22">
                  <c:v>NARI Clinic at Gadikhana Dr. Kotnis Municipal Dispensary CRS </c:v>
                </c:pt>
                <c:pt idx="23">
                  <c:v>NARI Clinic at NIV CRS </c:v>
                </c:pt>
                <c:pt idx="24">
                  <c:v>NARI Pune CRS </c:v>
                </c:pt>
                <c:pt idx="25">
                  <c:v>Nyanga CRS </c:v>
                </c:pt>
                <c:pt idx="26">
                  <c:v>PROJETO PRAÇA ONZE/HESFA CRS </c:v>
                </c:pt>
                <c:pt idx="27">
                  <c:v>Sao Paulo HVTU – CRT DST/AIDS CRS </c:v>
                </c:pt>
                <c:pt idx="28">
                  <c:v>Siriraj Hospital Mahidol University CRS </c:v>
                </c:pt>
                <c:pt idx="29">
                  <c:v>Soweto HVTN CRS </c:v>
                </c:pt>
                <c:pt idx="30">
                  <c:v>Soweto IMPAACT CRS </c:v>
                </c:pt>
                <c:pt idx="31">
                  <c:v>Stellenbosch Univ. CRS </c:v>
                </c:pt>
                <c:pt idx="32">
                  <c:v>University of North Carolina Lilongwe CRS </c:v>
                </c:pt>
                <c:pt idx="33">
                  <c:v>UZ-Parirenyatwa CRS </c:v>
                </c:pt>
                <c:pt idx="34">
                  <c:v>Wits HIV CRS </c:v>
                </c:pt>
                <c:pt idx="35">
                  <c:v>YRG CARE Medical Ctr., VHS CRS </c:v>
                </c:pt>
              </c:strCache>
            </c:strRef>
          </c:cat>
          <c:val>
            <c:numRef>
              <c:f>'RAB-Site Regn Foreign'!$C$2:$C$37</c:f>
              <c:numCache>
                <c:formatCode>General</c:formatCode>
                <c:ptCount val="36"/>
                <c:pt idx="0">
                  <c:v>517</c:v>
                </c:pt>
                <c:pt idx="1">
                  <c:v>517</c:v>
                </c:pt>
                <c:pt idx="2">
                  <c:v>517</c:v>
                </c:pt>
                <c:pt idx="3">
                  <c:v>517</c:v>
                </c:pt>
                <c:pt idx="4">
                  <c:v>517</c:v>
                </c:pt>
                <c:pt idx="5">
                  <c:v>517</c:v>
                </c:pt>
                <c:pt idx="6">
                  <c:v>517</c:v>
                </c:pt>
                <c:pt idx="7">
                  <c:v>517</c:v>
                </c:pt>
                <c:pt idx="8">
                  <c:v>517</c:v>
                </c:pt>
                <c:pt idx="9">
                  <c:v>517</c:v>
                </c:pt>
                <c:pt idx="10">
                  <c:v>517</c:v>
                </c:pt>
                <c:pt idx="11">
                  <c:v>517</c:v>
                </c:pt>
                <c:pt idx="12">
                  <c:v>517</c:v>
                </c:pt>
                <c:pt idx="13">
                  <c:v>517</c:v>
                </c:pt>
                <c:pt idx="14">
                  <c:v>517</c:v>
                </c:pt>
                <c:pt idx="15">
                  <c:v>517</c:v>
                </c:pt>
                <c:pt idx="16">
                  <c:v>517</c:v>
                </c:pt>
                <c:pt idx="17">
                  <c:v>517</c:v>
                </c:pt>
                <c:pt idx="18">
                  <c:v>517</c:v>
                </c:pt>
                <c:pt idx="19">
                  <c:v>517</c:v>
                </c:pt>
                <c:pt idx="20">
                  <c:v>517</c:v>
                </c:pt>
                <c:pt idx="21">
                  <c:v>517</c:v>
                </c:pt>
                <c:pt idx="22">
                  <c:v>517</c:v>
                </c:pt>
                <c:pt idx="23">
                  <c:v>517</c:v>
                </c:pt>
                <c:pt idx="24">
                  <c:v>517</c:v>
                </c:pt>
                <c:pt idx="25">
                  <c:v>517</c:v>
                </c:pt>
                <c:pt idx="26">
                  <c:v>517</c:v>
                </c:pt>
                <c:pt idx="27">
                  <c:v>517</c:v>
                </c:pt>
                <c:pt idx="28">
                  <c:v>517</c:v>
                </c:pt>
                <c:pt idx="29">
                  <c:v>517</c:v>
                </c:pt>
                <c:pt idx="30">
                  <c:v>517</c:v>
                </c:pt>
                <c:pt idx="31">
                  <c:v>517</c:v>
                </c:pt>
                <c:pt idx="32">
                  <c:v>517</c:v>
                </c:pt>
                <c:pt idx="33">
                  <c:v>517</c:v>
                </c:pt>
                <c:pt idx="34">
                  <c:v>517</c:v>
                </c:pt>
                <c:pt idx="35">
                  <c:v>517</c:v>
                </c:pt>
              </c:numCache>
            </c:numRef>
          </c:val>
        </c:ser>
        <c:marker val="1"/>
        <c:axId val="62856576"/>
        <c:axId val="62866944"/>
      </c:lineChart>
      <c:catAx>
        <c:axId val="62856576"/>
        <c:scaling>
          <c:orientation val="minMax"/>
        </c:scaling>
        <c:delete val="1"/>
        <c:axPos val="b"/>
        <c:title>
          <c:tx>
            <c:rich>
              <a:bodyPr/>
              <a:lstStyle/>
              <a:p>
                <a:pPr>
                  <a:defRPr/>
                </a:pPr>
                <a:r>
                  <a:rPr lang="en-US" sz="1400" b="1" i="0" u="none" strike="noStrike" baseline="0" dirty="0" smtClean="0"/>
                  <a:t>Sites</a:t>
                </a:r>
                <a:endParaRPr lang="en-US" sz="1400" dirty="0"/>
              </a:p>
            </c:rich>
          </c:tx>
          <c:layout/>
        </c:title>
        <c:numFmt formatCode="General" sourceLinked="1"/>
        <c:tickLblPos val="none"/>
        <c:crossAx val="62866944"/>
        <c:crosses val="autoZero"/>
        <c:auto val="1"/>
        <c:lblAlgn val="ctr"/>
        <c:lblOffset val="100"/>
      </c:catAx>
      <c:valAx>
        <c:axId val="62866944"/>
        <c:scaling>
          <c:orientation val="minMax"/>
        </c:scaling>
        <c:axPos val="l"/>
        <c:majorGridlines/>
        <c:title>
          <c:tx>
            <c:rich>
              <a:bodyPr rot="-5400000" vert="horz"/>
              <a:lstStyle/>
              <a:p>
                <a:pPr>
                  <a:defRPr/>
                </a:pPr>
                <a:r>
                  <a:rPr lang="en-US" dirty="0"/>
                  <a:t>Calendar Days</a:t>
                </a:r>
              </a:p>
            </c:rich>
          </c:tx>
          <c:layout/>
        </c:title>
        <c:numFmt formatCode="General" sourceLinked="1"/>
        <c:tickLblPos val="nextTo"/>
        <c:crossAx val="62856576"/>
        <c:crosses val="autoZero"/>
        <c:crossBetween val="between"/>
      </c:valAx>
    </c:plotArea>
    <c:legend>
      <c:legendPos val="tr"/>
      <c:layout>
        <c:manualLayout>
          <c:xMode val="edge"/>
          <c:yMode val="edge"/>
          <c:x val="0.65836526684164476"/>
          <c:y val="8.6076345719944158E-2"/>
          <c:w val="0.30585937549173281"/>
          <c:h val="7.6541432320959876E-2"/>
        </c:manualLayout>
      </c:layout>
      <c:overlay val="1"/>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16C8A-D73E-4047-9698-CE42158272AE}" type="doc">
      <dgm:prSet loTypeId="urn:microsoft.com/office/officeart/2005/8/layout/hProcess9" loCatId="process" qsTypeId="urn:microsoft.com/office/officeart/2005/8/quickstyle/simple1#1" qsCatId="simple" csTypeId="urn:microsoft.com/office/officeart/2005/8/colors/accent0_3" csCatId="mainScheme" phldr="1"/>
      <dgm:spPr/>
    </dgm:pt>
    <dgm:pt modelId="{E346C00F-3FC7-4576-9893-736027C8A044}">
      <dgm:prSet phldrT="[Text]"/>
      <dgm:spPr>
        <a:solidFill>
          <a:srgbClr val="00B050"/>
        </a:solidFill>
      </dgm:spPr>
      <dgm:t>
        <a:bodyPr/>
        <a:lstStyle/>
        <a:p>
          <a:r>
            <a:rPr lang="en-US" dirty="0" smtClean="0"/>
            <a:t>Regulatory Requirements Met</a:t>
          </a:r>
          <a:endParaRPr lang="en-US" dirty="0"/>
        </a:p>
      </dgm:t>
    </dgm:pt>
    <dgm:pt modelId="{FBE792BA-9A2E-469B-B816-8F4CC5192E18}" type="parTrans" cxnId="{05CD5734-800E-4306-8A4F-5CBAB65E5064}">
      <dgm:prSet/>
      <dgm:spPr/>
      <dgm:t>
        <a:bodyPr/>
        <a:lstStyle/>
        <a:p>
          <a:endParaRPr lang="en-US"/>
        </a:p>
      </dgm:t>
    </dgm:pt>
    <dgm:pt modelId="{0B1AA870-C659-49C4-B77B-FE8464891700}" type="sibTrans" cxnId="{05CD5734-800E-4306-8A4F-5CBAB65E5064}">
      <dgm:prSet/>
      <dgm:spPr/>
      <dgm:t>
        <a:bodyPr/>
        <a:lstStyle/>
        <a:p>
          <a:endParaRPr lang="en-US"/>
        </a:p>
      </dgm:t>
    </dgm:pt>
    <dgm:pt modelId="{41B5A620-119A-4D9C-B988-62E15DBACF60}">
      <dgm:prSet phldrT="[Text]"/>
      <dgm:spPr>
        <a:solidFill>
          <a:srgbClr val="00B050"/>
        </a:solidFill>
      </dgm:spPr>
      <dgm:t>
        <a:bodyPr/>
        <a:lstStyle/>
        <a:p>
          <a:r>
            <a:rPr lang="en-US" dirty="0" smtClean="0"/>
            <a:t>Study Products Availability</a:t>
          </a:r>
          <a:endParaRPr lang="en-US" dirty="0"/>
        </a:p>
      </dgm:t>
    </dgm:pt>
    <dgm:pt modelId="{3EE8823B-5D10-4572-A9B4-EE6C5AC90F95}" type="parTrans" cxnId="{BF1F8E5B-DE08-4DF0-97F2-59000E6D3058}">
      <dgm:prSet/>
      <dgm:spPr/>
      <dgm:t>
        <a:bodyPr/>
        <a:lstStyle/>
        <a:p>
          <a:endParaRPr lang="en-US"/>
        </a:p>
      </dgm:t>
    </dgm:pt>
    <dgm:pt modelId="{0C9A3296-2AE6-4400-A631-7FC90438B8AD}" type="sibTrans" cxnId="{BF1F8E5B-DE08-4DF0-97F2-59000E6D3058}">
      <dgm:prSet/>
      <dgm:spPr/>
      <dgm:t>
        <a:bodyPr/>
        <a:lstStyle/>
        <a:p>
          <a:endParaRPr lang="en-US"/>
        </a:p>
      </dgm:t>
    </dgm:pt>
    <dgm:pt modelId="{19620D2A-AE05-4F93-A510-7EF5639767CA}">
      <dgm:prSet phldrT="[Text]"/>
      <dgm:spPr>
        <a:solidFill>
          <a:srgbClr val="00B050"/>
        </a:solidFill>
      </dgm:spPr>
      <dgm:t>
        <a:bodyPr/>
        <a:lstStyle/>
        <a:p>
          <a:r>
            <a:rPr lang="en-US" dirty="0" smtClean="0"/>
            <a:t>DMC Requirements Met</a:t>
          </a:r>
          <a:endParaRPr lang="en-US" dirty="0"/>
        </a:p>
      </dgm:t>
    </dgm:pt>
    <dgm:pt modelId="{E3BAC879-2265-40D7-9355-A70209412226}" type="parTrans" cxnId="{2A8F7FD8-4C41-41F8-A033-F6E9A1D4DD05}">
      <dgm:prSet/>
      <dgm:spPr/>
      <dgm:t>
        <a:bodyPr/>
        <a:lstStyle/>
        <a:p>
          <a:endParaRPr lang="en-US"/>
        </a:p>
      </dgm:t>
    </dgm:pt>
    <dgm:pt modelId="{25EBD50F-870F-452B-BDCF-278D78A8E53B}" type="sibTrans" cxnId="{2A8F7FD8-4C41-41F8-A033-F6E9A1D4DD05}">
      <dgm:prSet/>
      <dgm:spPr/>
      <dgm:t>
        <a:bodyPr/>
        <a:lstStyle/>
        <a:p>
          <a:endParaRPr lang="en-US"/>
        </a:p>
      </dgm:t>
    </dgm:pt>
    <dgm:pt modelId="{2BE7A10A-DB54-454D-AC3D-01D5ABC9229D}" type="pres">
      <dgm:prSet presAssocID="{61E16C8A-D73E-4047-9698-CE42158272AE}" presName="CompostProcess" presStyleCnt="0">
        <dgm:presLayoutVars>
          <dgm:dir/>
          <dgm:resizeHandles val="exact"/>
        </dgm:presLayoutVars>
      </dgm:prSet>
      <dgm:spPr/>
    </dgm:pt>
    <dgm:pt modelId="{AD095FA5-22E2-4C14-A32C-9BFC5BA92AD4}" type="pres">
      <dgm:prSet presAssocID="{61E16C8A-D73E-4047-9698-CE42158272AE}" presName="arrow" presStyleLbl="bgShp" presStyleIdx="0" presStyleCnt="1"/>
      <dgm:spPr/>
    </dgm:pt>
    <dgm:pt modelId="{C7714966-23FE-4533-B9AB-AB0B97044887}" type="pres">
      <dgm:prSet presAssocID="{61E16C8A-D73E-4047-9698-CE42158272AE}" presName="linearProcess" presStyleCnt="0"/>
      <dgm:spPr/>
    </dgm:pt>
    <dgm:pt modelId="{4607D501-08AD-42AA-B430-2A0C948698C1}" type="pres">
      <dgm:prSet presAssocID="{E346C00F-3FC7-4576-9893-736027C8A044}" presName="textNode" presStyleLbl="node1" presStyleIdx="0" presStyleCnt="3">
        <dgm:presLayoutVars>
          <dgm:bulletEnabled val="1"/>
        </dgm:presLayoutVars>
      </dgm:prSet>
      <dgm:spPr/>
      <dgm:t>
        <a:bodyPr/>
        <a:lstStyle/>
        <a:p>
          <a:endParaRPr lang="en-US"/>
        </a:p>
      </dgm:t>
    </dgm:pt>
    <dgm:pt modelId="{66553032-B4F3-4137-A4F8-8028EB682B99}" type="pres">
      <dgm:prSet presAssocID="{0B1AA870-C659-49C4-B77B-FE8464891700}" presName="sibTrans" presStyleCnt="0"/>
      <dgm:spPr/>
    </dgm:pt>
    <dgm:pt modelId="{96DE7812-E7F4-4F19-906E-6A259B0510B6}" type="pres">
      <dgm:prSet presAssocID="{41B5A620-119A-4D9C-B988-62E15DBACF60}" presName="textNode" presStyleLbl="node1" presStyleIdx="1" presStyleCnt="3">
        <dgm:presLayoutVars>
          <dgm:bulletEnabled val="1"/>
        </dgm:presLayoutVars>
      </dgm:prSet>
      <dgm:spPr/>
      <dgm:t>
        <a:bodyPr/>
        <a:lstStyle/>
        <a:p>
          <a:endParaRPr lang="en-US"/>
        </a:p>
      </dgm:t>
    </dgm:pt>
    <dgm:pt modelId="{9D077C7A-5F4C-4849-BCC2-77C49AC8190F}" type="pres">
      <dgm:prSet presAssocID="{0C9A3296-2AE6-4400-A631-7FC90438B8AD}" presName="sibTrans" presStyleCnt="0"/>
      <dgm:spPr/>
    </dgm:pt>
    <dgm:pt modelId="{333B00CF-3BE0-45D6-9F45-D2C957FA6ABF}" type="pres">
      <dgm:prSet presAssocID="{19620D2A-AE05-4F93-A510-7EF5639767CA}" presName="textNode" presStyleLbl="node1" presStyleIdx="2" presStyleCnt="3">
        <dgm:presLayoutVars>
          <dgm:bulletEnabled val="1"/>
        </dgm:presLayoutVars>
      </dgm:prSet>
      <dgm:spPr/>
      <dgm:t>
        <a:bodyPr/>
        <a:lstStyle/>
        <a:p>
          <a:endParaRPr lang="en-US"/>
        </a:p>
      </dgm:t>
    </dgm:pt>
  </dgm:ptLst>
  <dgm:cxnLst>
    <dgm:cxn modelId="{1BC6D674-AB4E-47BA-991C-2A79BDBCB5FB}" type="presOf" srcId="{E346C00F-3FC7-4576-9893-736027C8A044}" destId="{4607D501-08AD-42AA-B430-2A0C948698C1}" srcOrd="0" destOrd="0" presId="urn:microsoft.com/office/officeart/2005/8/layout/hProcess9"/>
    <dgm:cxn modelId="{FDBB41AC-1AC7-4E34-8B33-C3A62D08043E}" type="presOf" srcId="{19620D2A-AE05-4F93-A510-7EF5639767CA}" destId="{333B00CF-3BE0-45D6-9F45-D2C957FA6ABF}" srcOrd="0" destOrd="0" presId="urn:microsoft.com/office/officeart/2005/8/layout/hProcess9"/>
    <dgm:cxn modelId="{2A8F7FD8-4C41-41F8-A033-F6E9A1D4DD05}" srcId="{61E16C8A-D73E-4047-9698-CE42158272AE}" destId="{19620D2A-AE05-4F93-A510-7EF5639767CA}" srcOrd="2" destOrd="0" parTransId="{E3BAC879-2265-40D7-9355-A70209412226}" sibTransId="{25EBD50F-870F-452B-BDCF-278D78A8E53B}"/>
    <dgm:cxn modelId="{A32CB189-EAEA-4BB9-929E-13FC19C239FE}" type="presOf" srcId="{61E16C8A-D73E-4047-9698-CE42158272AE}" destId="{2BE7A10A-DB54-454D-AC3D-01D5ABC9229D}" srcOrd="0" destOrd="0" presId="urn:microsoft.com/office/officeart/2005/8/layout/hProcess9"/>
    <dgm:cxn modelId="{4071B510-3529-42FE-9358-F42BF0316685}" type="presOf" srcId="{41B5A620-119A-4D9C-B988-62E15DBACF60}" destId="{96DE7812-E7F4-4F19-906E-6A259B0510B6}" srcOrd="0" destOrd="0" presId="urn:microsoft.com/office/officeart/2005/8/layout/hProcess9"/>
    <dgm:cxn modelId="{05CD5734-800E-4306-8A4F-5CBAB65E5064}" srcId="{61E16C8A-D73E-4047-9698-CE42158272AE}" destId="{E346C00F-3FC7-4576-9893-736027C8A044}" srcOrd="0" destOrd="0" parTransId="{FBE792BA-9A2E-469B-B816-8F4CC5192E18}" sibTransId="{0B1AA870-C659-49C4-B77B-FE8464891700}"/>
    <dgm:cxn modelId="{BF1F8E5B-DE08-4DF0-97F2-59000E6D3058}" srcId="{61E16C8A-D73E-4047-9698-CE42158272AE}" destId="{41B5A620-119A-4D9C-B988-62E15DBACF60}" srcOrd="1" destOrd="0" parTransId="{3EE8823B-5D10-4572-A9B4-EE6C5AC90F95}" sibTransId="{0C9A3296-2AE6-4400-A631-7FC90438B8AD}"/>
    <dgm:cxn modelId="{C70AC178-0D2F-4187-81BA-1112DF3D45AF}" type="presParOf" srcId="{2BE7A10A-DB54-454D-AC3D-01D5ABC9229D}" destId="{AD095FA5-22E2-4C14-A32C-9BFC5BA92AD4}" srcOrd="0" destOrd="0" presId="urn:microsoft.com/office/officeart/2005/8/layout/hProcess9"/>
    <dgm:cxn modelId="{8CFFE36D-E7D5-45F1-9E08-323BE8117147}" type="presParOf" srcId="{2BE7A10A-DB54-454D-AC3D-01D5ABC9229D}" destId="{C7714966-23FE-4533-B9AB-AB0B97044887}" srcOrd="1" destOrd="0" presId="urn:microsoft.com/office/officeart/2005/8/layout/hProcess9"/>
    <dgm:cxn modelId="{3D323317-D96D-4491-A8DE-4C30929702B4}" type="presParOf" srcId="{C7714966-23FE-4533-B9AB-AB0B97044887}" destId="{4607D501-08AD-42AA-B430-2A0C948698C1}" srcOrd="0" destOrd="0" presId="urn:microsoft.com/office/officeart/2005/8/layout/hProcess9"/>
    <dgm:cxn modelId="{A6011B71-6720-416D-B37F-7803186AB1F9}" type="presParOf" srcId="{C7714966-23FE-4533-B9AB-AB0B97044887}" destId="{66553032-B4F3-4137-A4F8-8028EB682B99}" srcOrd="1" destOrd="0" presId="urn:microsoft.com/office/officeart/2005/8/layout/hProcess9"/>
    <dgm:cxn modelId="{5D012534-0570-49B5-B445-B961DAFEB30E}" type="presParOf" srcId="{C7714966-23FE-4533-B9AB-AB0B97044887}" destId="{96DE7812-E7F4-4F19-906E-6A259B0510B6}" srcOrd="2" destOrd="0" presId="urn:microsoft.com/office/officeart/2005/8/layout/hProcess9"/>
    <dgm:cxn modelId="{3B3300A1-D95E-4E17-A496-999D51715983}" type="presParOf" srcId="{C7714966-23FE-4533-B9AB-AB0B97044887}" destId="{9D077C7A-5F4C-4849-BCC2-77C49AC8190F}" srcOrd="3" destOrd="0" presId="urn:microsoft.com/office/officeart/2005/8/layout/hProcess9"/>
    <dgm:cxn modelId="{D701CB88-3547-443F-9E3A-1AB5129E6BFB}" type="presParOf" srcId="{C7714966-23FE-4533-B9AB-AB0B97044887}" destId="{333B00CF-3BE0-45D6-9F45-D2C957FA6AB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16C8A-D73E-4047-9698-CE42158272AE}" type="doc">
      <dgm:prSet loTypeId="urn:microsoft.com/office/officeart/2005/8/layout/hProcess9" loCatId="process" qsTypeId="urn:microsoft.com/office/officeart/2005/8/quickstyle/simple1#2" qsCatId="simple" csTypeId="urn:microsoft.com/office/officeart/2005/8/colors/accent0_3" csCatId="mainScheme" phldr="1"/>
      <dgm:spPr/>
    </dgm:pt>
    <dgm:pt modelId="{E346C00F-3FC7-4576-9893-736027C8A044}">
      <dgm:prSet phldrT="[Text]"/>
      <dgm:spPr>
        <a:solidFill>
          <a:srgbClr val="00B050"/>
        </a:solidFill>
      </dgm:spPr>
      <dgm:t>
        <a:bodyPr/>
        <a:lstStyle/>
        <a:p>
          <a:r>
            <a:rPr lang="en-US" dirty="0" smtClean="0"/>
            <a:t>Regulatory Requirements Met</a:t>
          </a:r>
          <a:endParaRPr lang="en-US" dirty="0"/>
        </a:p>
      </dgm:t>
    </dgm:pt>
    <dgm:pt modelId="{FBE792BA-9A2E-469B-B816-8F4CC5192E18}" type="parTrans" cxnId="{05CD5734-800E-4306-8A4F-5CBAB65E5064}">
      <dgm:prSet/>
      <dgm:spPr/>
      <dgm:t>
        <a:bodyPr/>
        <a:lstStyle/>
        <a:p>
          <a:endParaRPr lang="en-US"/>
        </a:p>
      </dgm:t>
    </dgm:pt>
    <dgm:pt modelId="{0B1AA870-C659-49C4-B77B-FE8464891700}" type="sibTrans" cxnId="{05CD5734-800E-4306-8A4F-5CBAB65E5064}">
      <dgm:prSet/>
      <dgm:spPr/>
      <dgm:t>
        <a:bodyPr/>
        <a:lstStyle/>
        <a:p>
          <a:endParaRPr lang="en-US"/>
        </a:p>
      </dgm:t>
    </dgm:pt>
    <dgm:pt modelId="{41B5A620-119A-4D9C-B988-62E15DBACF60}">
      <dgm:prSet phldrT="[Text]"/>
      <dgm:spPr>
        <a:solidFill>
          <a:srgbClr val="00B050"/>
        </a:solidFill>
      </dgm:spPr>
      <dgm:t>
        <a:bodyPr/>
        <a:lstStyle/>
        <a:p>
          <a:r>
            <a:rPr lang="en-US" dirty="0" smtClean="0"/>
            <a:t>Study Products Availability</a:t>
          </a:r>
          <a:endParaRPr lang="en-US" dirty="0"/>
        </a:p>
      </dgm:t>
    </dgm:pt>
    <dgm:pt modelId="{3EE8823B-5D10-4572-A9B4-EE6C5AC90F95}" type="parTrans" cxnId="{BF1F8E5B-DE08-4DF0-97F2-59000E6D3058}">
      <dgm:prSet/>
      <dgm:spPr/>
      <dgm:t>
        <a:bodyPr/>
        <a:lstStyle/>
        <a:p>
          <a:endParaRPr lang="en-US"/>
        </a:p>
      </dgm:t>
    </dgm:pt>
    <dgm:pt modelId="{0C9A3296-2AE6-4400-A631-7FC90438B8AD}" type="sibTrans" cxnId="{BF1F8E5B-DE08-4DF0-97F2-59000E6D3058}">
      <dgm:prSet/>
      <dgm:spPr/>
      <dgm:t>
        <a:bodyPr/>
        <a:lstStyle/>
        <a:p>
          <a:endParaRPr lang="en-US"/>
        </a:p>
      </dgm:t>
    </dgm:pt>
    <dgm:pt modelId="{19620D2A-AE05-4F93-A510-7EF5639767CA}">
      <dgm:prSet phldrT="[Text]"/>
      <dgm:spPr>
        <a:solidFill>
          <a:srgbClr val="00B050"/>
        </a:solidFill>
      </dgm:spPr>
      <dgm:t>
        <a:bodyPr/>
        <a:lstStyle/>
        <a:p>
          <a:r>
            <a:rPr lang="en-US" dirty="0" smtClean="0"/>
            <a:t>DMC Requirements Met</a:t>
          </a:r>
          <a:endParaRPr lang="en-US" dirty="0"/>
        </a:p>
      </dgm:t>
    </dgm:pt>
    <dgm:pt modelId="{E3BAC879-2265-40D7-9355-A70209412226}" type="parTrans" cxnId="{2A8F7FD8-4C41-41F8-A033-F6E9A1D4DD05}">
      <dgm:prSet/>
      <dgm:spPr/>
      <dgm:t>
        <a:bodyPr/>
        <a:lstStyle/>
        <a:p>
          <a:endParaRPr lang="en-US"/>
        </a:p>
      </dgm:t>
    </dgm:pt>
    <dgm:pt modelId="{25EBD50F-870F-452B-BDCF-278D78A8E53B}" type="sibTrans" cxnId="{2A8F7FD8-4C41-41F8-A033-F6E9A1D4DD05}">
      <dgm:prSet/>
      <dgm:spPr/>
      <dgm:t>
        <a:bodyPr/>
        <a:lstStyle/>
        <a:p>
          <a:endParaRPr lang="en-US"/>
        </a:p>
      </dgm:t>
    </dgm:pt>
    <dgm:pt modelId="{2BE7A10A-DB54-454D-AC3D-01D5ABC9229D}" type="pres">
      <dgm:prSet presAssocID="{61E16C8A-D73E-4047-9698-CE42158272AE}" presName="CompostProcess" presStyleCnt="0">
        <dgm:presLayoutVars>
          <dgm:dir/>
          <dgm:resizeHandles val="exact"/>
        </dgm:presLayoutVars>
      </dgm:prSet>
      <dgm:spPr/>
    </dgm:pt>
    <dgm:pt modelId="{AD095FA5-22E2-4C14-A32C-9BFC5BA92AD4}" type="pres">
      <dgm:prSet presAssocID="{61E16C8A-D73E-4047-9698-CE42158272AE}" presName="arrow" presStyleLbl="bgShp" presStyleIdx="0" presStyleCnt="1"/>
      <dgm:spPr/>
    </dgm:pt>
    <dgm:pt modelId="{C7714966-23FE-4533-B9AB-AB0B97044887}" type="pres">
      <dgm:prSet presAssocID="{61E16C8A-D73E-4047-9698-CE42158272AE}" presName="linearProcess" presStyleCnt="0"/>
      <dgm:spPr/>
    </dgm:pt>
    <dgm:pt modelId="{4607D501-08AD-42AA-B430-2A0C948698C1}" type="pres">
      <dgm:prSet presAssocID="{E346C00F-3FC7-4576-9893-736027C8A044}" presName="textNode" presStyleLbl="node1" presStyleIdx="0" presStyleCnt="3">
        <dgm:presLayoutVars>
          <dgm:bulletEnabled val="1"/>
        </dgm:presLayoutVars>
      </dgm:prSet>
      <dgm:spPr/>
      <dgm:t>
        <a:bodyPr/>
        <a:lstStyle/>
        <a:p>
          <a:endParaRPr lang="en-US"/>
        </a:p>
      </dgm:t>
    </dgm:pt>
    <dgm:pt modelId="{66553032-B4F3-4137-A4F8-8028EB682B99}" type="pres">
      <dgm:prSet presAssocID="{0B1AA870-C659-49C4-B77B-FE8464891700}" presName="sibTrans" presStyleCnt="0"/>
      <dgm:spPr/>
    </dgm:pt>
    <dgm:pt modelId="{96DE7812-E7F4-4F19-906E-6A259B0510B6}" type="pres">
      <dgm:prSet presAssocID="{41B5A620-119A-4D9C-B988-62E15DBACF60}" presName="textNode" presStyleLbl="node1" presStyleIdx="1" presStyleCnt="3">
        <dgm:presLayoutVars>
          <dgm:bulletEnabled val="1"/>
        </dgm:presLayoutVars>
      </dgm:prSet>
      <dgm:spPr/>
      <dgm:t>
        <a:bodyPr/>
        <a:lstStyle/>
        <a:p>
          <a:endParaRPr lang="en-US"/>
        </a:p>
      </dgm:t>
    </dgm:pt>
    <dgm:pt modelId="{9D077C7A-5F4C-4849-BCC2-77C49AC8190F}" type="pres">
      <dgm:prSet presAssocID="{0C9A3296-2AE6-4400-A631-7FC90438B8AD}" presName="sibTrans" presStyleCnt="0"/>
      <dgm:spPr/>
    </dgm:pt>
    <dgm:pt modelId="{333B00CF-3BE0-45D6-9F45-D2C957FA6ABF}" type="pres">
      <dgm:prSet presAssocID="{19620D2A-AE05-4F93-A510-7EF5639767CA}" presName="textNode" presStyleLbl="node1" presStyleIdx="2" presStyleCnt="3">
        <dgm:presLayoutVars>
          <dgm:bulletEnabled val="1"/>
        </dgm:presLayoutVars>
      </dgm:prSet>
      <dgm:spPr/>
      <dgm:t>
        <a:bodyPr/>
        <a:lstStyle/>
        <a:p>
          <a:endParaRPr lang="en-US"/>
        </a:p>
      </dgm:t>
    </dgm:pt>
  </dgm:ptLst>
  <dgm:cxnLst>
    <dgm:cxn modelId="{52B3854F-7D1E-44E2-B3F4-347A1A232697}" type="presOf" srcId="{19620D2A-AE05-4F93-A510-7EF5639767CA}" destId="{333B00CF-3BE0-45D6-9F45-D2C957FA6ABF}" srcOrd="0" destOrd="0" presId="urn:microsoft.com/office/officeart/2005/8/layout/hProcess9"/>
    <dgm:cxn modelId="{2A8F7FD8-4C41-41F8-A033-F6E9A1D4DD05}" srcId="{61E16C8A-D73E-4047-9698-CE42158272AE}" destId="{19620D2A-AE05-4F93-A510-7EF5639767CA}" srcOrd="2" destOrd="0" parTransId="{E3BAC879-2265-40D7-9355-A70209412226}" sibTransId="{25EBD50F-870F-452B-BDCF-278D78A8E53B}"/>
    <dgm:cxn modelId="{51562FD7-AF85-4F39-A370-81A46CE1A27A}" type="presOf" srcId="{41B5A620-119A-4D9C-B988-62E15DBACF60}" destId="{96DE7812-E7F4-4F19-906E-6A259B0510B6}" srcOrd="0" destOrd="0" presId="urn:microsoft.com/office/officeart/2005/8/layout/hProcess9"/>
    <dgm:cxn modelId="{AC5E7145-3C26-446F-94B2-522AFAC03A46}" type="presOf" srcId="{61E16C8A-D73E-4047-9698-CE42158272AE}" destId="{2BE7A10A-DB54-454D-AC3D-01D5ABC9229D}" srcOrd="0" destOrd="0" presId="urn:microsoft.com/office/officeart/2005/8/layout/hProcess9"/>
    <dgm:cxn modelId="{99AFF8BB-E69A-4664-9DEA-875D7D1DE0B8}" type="presOf" srcId="{E346C00F-3FC7-4576-9893-736027C8A044}" destId="{4607D501-08AD-42AA-B430-2A0C948698C1}" srcOrd="0" destOrd="0" presId="urn:microsoft.com/office/officeart/2005/8/layout/hProcess9"/>
    <dgm:cxn modelId="{05CD5734-800E-4306-8A4F-5CBAB65E5064}" srcId="{61E16C8A-D73E-4047-9698-CE42158272AE}" destId="{E346C00F-3FC7-4576-9893-736027C8A044}" srcOrd="0" destOrd="0" parTransId="{FBE792BA-9A2E-469B-B816-8F4CC5192E18}" sibTransId="{0B1AA870-C659-49C4-B77B-FE8464891700}"/>
    <dgm:cxn modelId="{BF1F8E5B-DE08-4DF0-97F2-59000E6D3058}" srcId="{61E16C8A-D73E-4047-9698-CE42158272AE}" destId="{41B5A620-119A-4D9C-B988-62E15DBACF60}" srcOrd="1" destOrd="0" parTransId="{3EE8823B-5D10-4572-A9B4-EE6C5AC90F95}" sibTransId="{0C9A3296-2AE6-4400-A631-7FC90438B8AD}"/>
    <dgm:cxn modelId="{0D1A97A8-791A-49EF-929E-8EA7A4C6B804}" type="presParOf" srcId="{2BE7A10A-DB54-454D-AC3D-01D5ABC9229D}" destId="{AD095FA5-22E2-4C14-A32C-9BFC5BA92AD4}" srcOrd="0" destOrd="0" presId="urn:microsoft.com/office/officeart/2005/8/layout/hProcess9"/>
    <dgm:cxn modelId="{AADBD8ED-6CDC-4BCD-AE15-B130E6FC041C}" type="presParOf" srcId="{2BE7A10A-DB54-454D-AC3D-01D5ABC9229D}" destId="{C7714966-23FE-4533-B9AB-AB0B97044887}" srcOrd="1" destOrd="0" presId="urn:microsoft.com/office/officeart/2005/8/layout/hProcess9"/>
    <dgm:cxn modelId="{A247F3C9-2B98-4E00-BD45-B062C9D87318}" type="presParOf" srcId="{C7714966-23FE-4533-B9AB-AB0B97044887}" destId="{4607D501-08AD-42AA-B430-2A0C948698C1}" srcOrd="0" destOrd="0" presId="urn:microsoft.com/office/officeart/2005/8/layout/hProcess9"/>
    <dgm:cxn modelId="{0BB23C16-FD48-4A86-A9F7-B6A98B1E8FDE}" type="presParOf" srcId="{C7714966-23FE-4533-B9AB-AB0B97044887}" destId="{66553032-B4F3-4137-A4F8-8028EB682B99}" srcOrd="1" destOrd="0" presId="urn:microsoft.com/office/officeart/2005/8/layout/hProcess9"/>
    <dgm:cxn modelId="{E8ED4932-7824-44CD-BA24-7B83A78BD2A0}" type="presParOf" srcId="{C7714966-23FE-4533-B9AB-AB0B97044887}" destId="{96DE7812-E7F4-4F19-906E-6A259B0510B6}" srcOrd="2" destOrd="0" presId="urn:microsoft.com/office/officeart/2005/8/layout/hProcess9"/>
    <dgm:cxn modelId="{1120C754-60D1-4721-BD6F-A91CB7F43459}" type="presParOf" srcId="{C7714966-23FE-4533-B9AB-AB0B97044887}" destId="{9D077C7A-5F4C-4849-BCC2-77C49AC8190F}" srcOrd="3" destOrd="0" presId="urn:microsoft.com/office/officeart/2005/8/layout/hProcess9"/>
    <dgm:cxn modelId="{3F930D98-C0F5-4F48-BF6A-6C7ACAA3B3E5}" type="presParOf" srcId="{C7714966-23FE-4533-B9AB-AB0B97044887}" destId="{333B00CF-3BE0-45D6-9F45-D2C957FA6AB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16C8A-D73E-4047-9698-CE42158272AE}" type="doc">
      <dgm:prSet loTypeId="urn:microsoft.com/office/officeart/2005/8/layout/hProcess9" loCatId="process" qsTypeId="urn:microsoft.com/office/officeart/2005/8/quickstyle/simple1#3" qsCatId="simple" csTypeId="urn:microsoft.com/office/officeart/2005/8/colors/accent0_3" csCatId="mainScheme" phldr="1"/>
      <dgm:spPr/>
    </dgm:pt>
    <dgm:pt modelId="{E346C00F-3FC7-4576-9893-736027C8A044}">
      <dgm:prSet phldrT="[Text]" custT="1"/>
      <dgm:spPr>
        <a:solidFill>
          <a:srgbClr val="00B050"/>
        </a:solidFill>
      </dgm:spPr>
      <dgm:t>
        <a:bodyPr/>
        <a:lstStyle/>
        <a:p>
          <a:r>
            <a:rPr lang="en-US" sz="700" dirty="0" smtClean="0"/>
            <a:t>1</a:t>
          </a:r>
          <a:r>
            <a:rPr lang="en-US" sz="700" baseline="30000" dirty="0" smtClean="0"/>
            <a:t>st</a:t>
          </a:r>
          <a:r>
            <a:rPr lang="en-US" sz="700" dirty="0" smtClean="0"/>
            <a:t> Participant Enrolled</a:t>
          </a:r>
          <a:endParaRPr lang="en-US" sz="700" dirty="0"/>
        </a:p>
      </dgm:t>
    </dgm:pt>
    <dgm:pt modelId="{FBE792BA-9A2E-469B-B816-8F4CC5192E18}" type="parTrans" cxnId="{05CD5734-800E-4306-8A4F-5CBAB65E5064}">
      <dgm:prSet/>
      <dgm:spPr/>
      <dgm:t>
        <a:bodyPr/>
        <a:lstStyle/>
        <a:p>
          <a:endParaRPr lang="en-US"/>
        </a:p>
      </dgm:t>
    </dgm:pt>
    <dgm:pt modelId="{0B1AA870-C659-49C4-B77B-FE8464891700}" type="sibTrans" cxnId="{05CD5734-800E-4306-8A4F-5CBAB65E5064}">
      <dgm:prSet/>
      <dgm:spPr/>
      <dgm:t>
        <a:bodyPr/>
        <a:lstStyle/>
        <a:p>
          <a:endParaRPr lang="en-US"/>
        </a:p>
      </dgm:t>
    </dgm:pt>
    <dgm:pt modelId="{2BE7A10A-DB54-454D-AC3D-01D5ABC9229D}" type="pres">
      <dgm:prSet presAssocID="{61E16C8A-D73E-4047-9698-CE42158272AE}" presName="CompostProcess" presStyleCnt="0">
        <dgm:presLayoutVars>
          <dgm:dir/>
          <dgm:resizeHandles val="exact"/>
        </dgm:presLayoutVars>
      </dgm:prSet>
      <dgm:spPr/>
    </dgm:pt>
    <dgm:pt modelId="{AD095FA5-22E2-4C14-A32C-9BFC5BA92AD4}" type="pres">
      <dgm:prSet presAssocID="{61E16C8A-D73E-4047-9698-CE42158272AE}" presName="arrow" presStyleLbl="bgShp" presStyleIdx="0" presStyleCnt="1" custLinFactNeighborX="8824"/>
      <dgm:spPr/>
    </dgm:pt>
    <dgm:pt modelId="{C7714966-23FE-4533-B9AB-AB0B97044887}" type="pres">
      <dgm:prSet presAssocID="{61E16C8A-D73E-4047-9698-CE42158272AE}" presName="linearProcess" presStyleCnt="0"/>
      <dgm:spPr/>
    </dgm:pt>
    <dgm:pt modelId="{4607D501-08AD-42AA-B430-2A0C948698C1}" type="pres">
      <dgm:prSet presAssocID="{E346C00F-3FC7-4576-9893-736027C8A044}" presName="textNode" presStyleLbl="node1" presStyleIdx="0" presStyleCnt="1">
        <dgm:presLayoutVars>
          <dgm:bulletEnabled val="1"/>
        </dgm:presLayoutVars>
      </dgm:prSet>
      <dgm:spPr/>
      <dgm:t>
        <a:bodyPr/>
        <a:lstStyle/>
        <a:p>
          <a:endParaRPr lang="en-US"/>
        </a:p>
      </dgm:t>
    </dgm:pt>
  </dgm:ptLst>
  <dgm:cxnLst>
    <dgm:cxn modelId="{05CD5734-800E-4306-8A4F-5CBAB65E5064}" srcId="{61E16C8A-D73E-4047-9698-CE42158272AE}" destId="{E346C00F-3FC7-4576-9893-736027C8A044}" srcOrd="0" destOrd="0" parTransId="{FBE792BA-9A2E-469B-B816-8F4CC5192E18}" sibTransId="{0B1AA870-C659-49C4-B77B-FE8464891700}"/>
    <dgm:cxn modelId="{B3D20316-305D-4C72-A47D-20753F3367EF}" type="presOf" srcId="{E346C00F-3FC7-4576-9893-736027C8A044}" destId="{4607D501-08AD-42AA-B430-2A0C948698C1}" srcOrd="0" destOrd="0" presId="urn:microsoft.com/office/officeart/2005/8/layout/hProcess9"/>
    <dgm:cxn modelId="{5C65CB9F-5F10-4EE8-8E2B-390590F2021B}" type="presOf" srcId="{61E16C8A-D73E-4047-9698-CE42158272AE}" destId="{2BE7A10A-DB54-454D-AC3D-01D5ABC9229D}" srcOrd="0" destOrd="0" presId="urn:microsoft.com/office/officeart/2005/8/layout/hProcess9"/>
    <dgm:cxn modelId="{34AABDEC-7A07-4F62-84FB-A02B60A449A4}" type="presParOf" srcId="{2BE7A10A-DB54-454D-AC3D-01D5ABC9229D}" destId="{AD095FA5-22E2-4C14-A32C-9BFC5BA92AD4}" srcOrd="0" destOrd="0" presId="urn:microsoft.com/office/officeart/2005/8/layout/hProcess9"/>
    <dgm:cxn modelId="{3ED49066-9CCA-48D7-8076-09A41E9EC6CB}" type="presParOf" srcId="{2BE7A10A-DB54-454D-AC3D-01D5ABC9229D}" destId="{C7714966-23FE-4533-B9AB-AB0B97044887}" srcOrd="1" destOrd="0" presId="urn:microsoft.com/office/officeart/2005/8/layout/hProcess9"/>
    <dgm:cxn modelId="{3D9C76F9-8D22-40DA-BEA9-49CA9E0679BD}" type="presParOf" srcId="{C7714966-23FE-4533-B9AB-AB0B97044887}" destId="{4607D501-08AD-42AA-B430-2A0C948698C1}" srcOrd="0"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095FA5-22E2-4C14-A32C-9BFC5BA92AD4}">
      <dsp:nvSpPr>
        <dsp:cNvPr id="0" name=""/>
        <dsp:cNvSpPr/>
      </dsp:nvSpPr>
      <dsp:spPr>
        <a:xfrm>
          <a:off x="137159" y="0"/>
          <a:ext cx="1554479" cy="10667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7D501-08AD-42AA-B430-2A0C948698C1}">
      <dsp:nvSpPr>
        <dsp:cNvPr id="0" name=""/>
        <dsp:cNvSpPr/>
      </dsp:nvSpPr>
      <dsp:spPr>
        <a:xfrm>
          <a:off x="1964" y="320040"/>
          <a:ext cx="588645" cy="4267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Regulatory Requirements Met</a:t>
          </a:r>
          <a:endParaRPr lang="en-US" sz="600" kern="1200" dirty="0"/>
        </a:p>
      </dsp:txBody>
      <dsp:txXfrm>
        <a:off x="1964" y="320040"/>
        <a:ext cx="588645" cy="426720"/>
      </dsp:txXfrm>
    </dsp:sp>
    <dsp:sp modelId="{96DE7812-E7F4-4F19-906E-6A259B0510B6}">
      <dsp:nvSpPr>
        <dsp:cNvPr id="0" name=""/>
        <dsp:cNvSpPr/>
      </dsp:nvSpPr>
      <dsp:spPr>
        <a:xfrm>
          <a:off x="620077" y="320040"/>
          <a:ext cx="588645" cy="4267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Study Products Availability</a:t>
          </a:r>
          <a:endParaRPr lang="en-US" sz="600" kern="1200" dirty="0"/>
        </a:p>
      </dsp:txBody>
      <dsp:txXfrm>
        <a:off x="620077" y="320040"/>
        <a:ext cx="588645" cy="426720"/>
      </dsp:txXfrm>
    </dsp:sp>
    <dsp:sp modelId="{333B00CF-3BE0-45D6-9F45-D2C957FA6ABF}">
      <dsp:nvSpPr>
        <dsp:cNvPr id="0" name=""/>
        <dsp:cNvSpPr/>
      </dsp:nvSpPr>
      <dsp:spPr>
        <a:xfrm>
          <a:off x="1238190" y="320040"/>
          <a:ext cx="588645" cy="4267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DMC Requirements Met</a:t>
          </a:r>
          <a:endParaRPr lang="en-US" sz="600" kern="1200" dirty="0"/>
        </a:p>
      </dsp:txBody>
      <dsp:txXfrm>
        <a:off x="1238190" y="320040"/>
        <a:ext cx="588645" cy="4267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095FA5-22E2-4C14-A32C-9BFC5BA92AD4}">
      <dsp:nvSpPr>
        <dsp:cNvPr id="0" name=""/>
        <dsp:cNvSpPr/>
      </dsp:nvSpPr>
      <dsp:spPr>
        <a:xfrm>
          <a:off x="137159" y="0"/>
          <a:ext cx="1554479" cy="10667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7D501-08AD-42AA-B430-2A0C948698C1}">
      <dsp:nvSpPr>
        <dsp:cNvPr id="0" name=""/>
        <dsp:cNvSpPr/>
      </dsp:nvSpPr>
      <dsp:spPr>
        <a:xfrm>
          <a:off x="1964" y="320040"/>
          <a:ext cx="588645" cy="4267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Regulatory Requirements Met</a:t>
          </a:r>
          <a:endParaRPr lang="en-US" sz="600" kern="1200" dirty="0"/>
        </a:p>
      </dsp:txBody>
      <dsp:txXfrm>
        <a:off x="1964" y="320040"/>
        <a:ext cx="588645" cy="426720"/>
      </dsp:txXfrm>
    </dsp:sp>
    <dsp:sp modelId="{96DE7812-E7F4-4F19-906E-6A259B0510B6}">
      <dsp:nvSpPr>
        <dsp:cNvPr id="0" name=""/>
        <dsp:cNvSpPr/>
      </dsp:nvSpPr>
      <dsp:spPr>
        <a:xfrm>
          <a:off x="620077" y="320040"/>
          <a:ext cx="588645" cy="4267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Study Products Availability</a:t>
          </a:r>
          <a:endParaRPr lang="en-US" sz="600" kern="1200" dirty="0"/>
        </a:p>
      </dsp:txBody>
      <dsp:txXfrm>
        <a:off x="620077" y="320040"/>
        <a:ext cx="588645" cy="426720"/>
      </dsp:txXfrm>
    </dsp:sp>
    <dsp:sp modelId="{333B00CF-3BE0-45D6-9F45-D2C957FA6ABF}">
      <dsp:nvSpPr>
        <dsp:cNvPr id="0" name=""/>
        <dsp:cNvSpPr/>
      </dsp:nvSpPr>
      <dsp:spPr>
        <a:xfrm>
          <a:off x="1238190" y="320040"/>
          <a:ext cx="588645" cy="4267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DMC Requirements Met</a:t>
          </a:r>
          <a:endParaRPr lang="en-US" sz="600" kern="1200" dirty="0"/>
        </a:p>
      </dsp:txBody>
      <dsp:txXfrm>
        <a:off x="1238190" y="320040"/>
        <a:ext cx="588645" cy="4267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095FA5-22E2-4C14-A32C-9BFC5BA92AD4}">
      <dsp:nvSpPr>
        <dsp:cNvPr id="0" name=""/>
        <dsp:cNvSpPr/>
      </dsp:nvSpPr>
      <dsp:spPr>
        <a:xfrm>
          <a:off x="137160" y="0"/>
          <a:ext cx="777239" cy="6858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7D501-08AD-42AA-B430-2A0C948698C1}">
      <dsp:nvSpPr>
        <dsp:cNvPr id="0" name=""/>
        <dsp:cNvSpPr/>
      </dsp:nvSpPr>
      <dsp:spPr>
        <a:xfrm>
          <a:off x="140017" y="205739"/>
          <a:ext cx="634364" cy="2743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1</a:t>
          </a:r>
          <a:r>
            <a:rPr lang="en-US" sz="700" kern="1200" baseline="30000" dirty="0" smtClean="0"/>
            <a:t>st</a:t>
          </a:r>
          <a:r>
            <a:rPr lang="en-US" sz="700" kern="1200" dirty="0" smtClean="0"/>
            <a:t> Participant Enrolled</a:t>
          </a:r>
          <a:endParaRPr lang="en-US" sz="700" kern="1200" dirty="0"/>
        </a:p>
      </dsp:txBody>
      <dsp:txXfrm>
        <a:off x="140017" y="205739"/>
        <a:ext cx="634364" cy="2743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0.075</cdr:x>
      <cdr:y>0.03125</cdr:y>
    </cdr:from>
    <cdr:to>
      <cdr:x>0.5694</cdr:x>
      <cdr:y>0.10698</cdr:y>
    </cdr:to>
    <cdr:sp macro="" textlink="">
      <cdr:nvSpPr>
        <cdr:cNvPr id="2" name="TextBox 2"/>
        <cdr:cNvSpPr txBox="1"/>
      </cdr:nvSpPr>
      <cdr:spPr>
        <a:xfrm xmlns:a="http://schemas.openxmlformats.org/drawingml/2006/main">
          <a:off x="685800" y="152400"/>
          <a:ext cx="4520789" cy="3693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800" b="1" dirty="0" smtClean="0"/>
            <a:t>Days from Receipt to Comments Distribution </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63C34-369A-4A63-9AC1-247C430A1BA6}" type="datetimeFigureOut">
              <a:rPr lang="en-US" smtClean="0"/>
              <a:pPr/>
              <a:t>3/20/2010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EAF45-677B-4E8B-B353-FA4FE3923A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smtClean="0"/>
              <a:t>For a claim as central as this one, it is surprisingly unclear. </a:t>
            </a:r>
          </a:p>
          <a:p>
            <a:pPr eaLnBrk="1" hangingPunct="1"/>
            <a:endParaRPr lang="en-US" smtClean="0"/>
          </a:p>
          <a:p>
            <a:pPr eaLnBrk="1" hangingPunct="1">
              <a:buFontTx/>
              <a:buChar char="•"/>
            </a:pPr>
            <a:r>
              <a:rPr lang="en-US" smtClean="0"/>
              <a:t>If it takes 17 years for 14% of discoveries to enter practice, how long does it take for the remaining 86%? </a:t>
            </a:r>
          </a:p>
          <a:p>
            <a:pPr eaLnBrk="1" hangingPunct="1">
              <a:buFontTx/>
              <a:buChar char="•"/>
            </a:pPr>
            <a:r>
              <a:rPr lang="en-US" smtClean="0"/>
              <a:t>What percentage of discoveries can be translated in ten years or fifteen years? </a:t>
            </a:r>
          </a:p>
          <a:p>
            <a:pPr eaLnBrk="1" hangingPunct="1">
              <a:buFontTx/>
              <a:buChar char="•"/>
            </a:pPr>
            <a:r>
              <a:rPr lang="en-US" smtClean="0"/>
              <a:t>What is meant here by “scientific discovery” or by “day-to-day clinical practice” and how are these key concepts operationalized? </a:t>
            </a:r>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6830DE4-3FC8-462A-8EDE-381A7ED28DD7}" type="slidenum">
              <a:rPr lang="en-US" smtClean="0">
                <a:latin typeface="Arial" pitchFamily="34" charset="0"/>
              </a:rPr>
              <a:pPr/>
              <a:t>17</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6830DE4-3FC8-462A-8EDE-381A7ED28DD7}" type="slidenum">
              <a:rPr lang="en-US" smtClean="0">
                <a:latin typeface="Arial" pitchFamily="34" charset="0"/>
              </a:rPr>
              <a:pPr/>
              <a:t>21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FDC-9FEC-4EE3-AFFD-CD9C2E8B559B}"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endParaRPr lang="en-US" dirty="0" smtClean="0"/>
          </a:p>
        </p:txBody>
      </p:sp>
      <p:sp>
        <p:nvSpPr>
          <p:cNvPr id="100355" name="Footer Placeholder 3"/>
          <p:cNvSpPr>
            <a:spLocks noGrp="1"/>
          </p:cNvSpPr>
          <p:nvPr>
            <p:ph type="ftr" sz="quarter" idx="4"/>
          </p:nvPr>
        </p:nvSpPr>
        <p:spPr>
          <a:noFill/>
        </p:spPr>
        <p:txBody>
          <a:bodyPr/>
          <a:lstStyle/>
          <a:p>
            <a:endParaRPr lang="en-US" dirty="0" smtClean="0"/>
          </a:p>
        </p:txBody>
      </p:sp>
      <p:sp>
        <p:nvSpPr>
          <p:cNvPr id="100356" name="Slide Number Placeholder 4"/>
          <p:cNvSpPr>
            <a:spLocks noGrp="1"/>
          </p:cNvSpPr>
          <p:nvPr>
            <p:ph type="sldNum" sz="quarter" idx="5"/>
          </p:nvPr>
        </p:nvSpPr>
        <p:spPr>
          <a:noFill/>
        </p:spPr>
        <p:txBody>
          <a:bodyPr/>
          <a:lstStyle/>
          <a:p>
            <a:fld id="{629DE2AD-F54A-4F68-9D36-B5E2B9874C1C}" type="slidenum">
              <a:rPr lang="en-US" smtClean="0"/>
              <a:pPr/>
              <a:t>24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110595" name="Footer Placeholder 3"/>
          <p:cNvSpPr>
            <a:spLocks noGrp="1"/>
          </p:cNvSpPr>
          <p:nvPr>
            <p:ph type="ftr" sz="quarter" idx="4"/>
          </p:nvPr>
        </p:nvSpPr>
        <p:spPr>
          <a:noFill/>
        </p:spPr>
        <p:txBody>
          <a:bodyPr/>
          <a:lstStyle/>
          <a:p>
            <a:endParaRPr lang="en-US" dirty="0" smtClean="0">
              <a:solidFill>
                <a:srgbClr val="FFFFFF"/>
              </a:solidFill>
            </a:endParaRPr>
          </a:p>
        </p:txBody>
      </p:sp>
      <p:sp>
        <p:nvSpPr>
          <p:cNvPr id="110596" name="Slide Number Placeholder 4"/>
          <p:cNvSpPr>
            <a:spLocks noGrp="1"/>
          </p:cNvSpPr>
          <p:nvPr>
            <p:ph type="sldNum" sz="quarter" idx="5"/>
          </p:nvPr>
        </p:nvSpPr>
        <p:spPr>
          <a:noFill/>
        </p:spPr>
        <p:txBody>
          <a:bodyPr/>
          <a:lstStyle/>
          <a:p>
            <a:fld id="{D0F6EF0C-1DB1-479C-AF6C-501A012F4116}" type="slidenum">
              <a:rPr lang="en-US" smtClean="0">
                <a:solidFill>
                  <a:srgbClr val="FFFFFF"/>
                </a:solidFill>
              </a:rPr>
              <a:pPr/>
              <a:t>26</a:t>
            </a:fld>
            <a:endParaRPr lang="en-US" dirty="0" smtClean="0">
              <a:solidFill>
                <a:srgbClr val="FFFF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endParaRPr lang="en-US" dirty="0" smtClean="0"/>
          </a:p>
        </p:txBody>
      </p:sp>
      <p:sp>
        <p:nvSpPr>
          <p:cNvPr id="116739" name="Footer Placeholder 3"/>
          <p:cNvSpPr>
            <a:spLocks noGrp="1"/>
          </p:cNvSpPr>
          <p:nvPr>
            <p:ph type="ftr" sz="quarter" idx="4"/>
          </p:nvPr>
        </p:nvSpPr>
        <p:spPr>
          <a:noFill/>
        </p:spPr>
        <p:txBody>
          <a:bodyPr/>
          <a:lstStyle/>
          <a:p>
            <a:endParaRPr lang="en-US" dirty="0" smtClean="0">
              <a:solidFill>
                <a:srgbClr val="FFFFFF"/>
              </a:solidFill>
            </a:endParaRPr>
          </a:p>
        </p:txBody>
      </p:sp>
      <p:sp>
        <p:nvSpPr>
          <p:cNvPr id="116740" name="Slide Number Placeholder 4"/>
          <p:cNvSpPr>
            <a:spLocks noGrp="1"/>
          </p:cNvSpPr>
          <p:nvPr>
            <p:ph type="sldNum" sz="quarter" idx="5"/>
          </p:nvPr>
        </p:nvSpPr>
        <p:spPr>
          <a:noFill/>
        </p:spPr>
        <p:txBody>
          <a:bodyPr/>
          <a:lstStyle/>
          <a:p>
            <a:fld id="{5E61625E-1AD1-4D6D-B539-63FE33A1BEFB}" type="slidenum">
              <a:rPr lang="en-US" smtClean="0">
                <a:solidFill>
                  <a:srgbClr val="FFFFFF"/>
                </a:solidFill>
              </a:rPr>
              <a:pPr/>
              <a:t>28</a:t>
            </a:fld>
            <a:endParaRPr lang="en-US" dirty="0" smtClean="0">
              <a:solidFill>
                <a:srgbClr val="FFFF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endParaRPr lang="en-US" dirty="0" smtClean="0"/>
          </a:p>
        </p:txBody>
      </p:sp>
      <p:sp>
        <p:nvSpPr>
          <p:cNvPr id="118787" name="Footer Placeholder 3"/>
          <p:cNvSpPr>
            <a:spLocks noGrp="1"/>
          </p:cNvSpPr>
          <p:nvPr>
            <p:ph type="ftr" sz="quarter" idx="4"/>
          </p:nvPr>
        </p:nvSpPr>
        <p:spPr>
          <a:noFill/>
        </p:spPr>
        <p:txBody>
          <a:bodyPr/>
          <a:lstStyle/>
          <a:p>
            <a:endParaRPr lang="en-US" dirty="0" smtClean="0">
              <a:solidFill>
                <a:srgbClr val="FFFFFF"/>
              </a:solidFill>
            </a:endParaRPr>
          </a:p>
        </p:txBody>
      </p:sp>
      <p:sp>
        <p:nvSpPr>
          <p:cNvPr id="118788" name="Slide Number Placeholder 4"/>
          <p:cNvSpPr>
            <a:spLocks noGrp="1"/>
          </p:cNvSpPr>
          <p:nvPr>
            <p:ph type="sldNum" sz="quarter" idx="5"/>
          </p:nvPr>
        </p:nvSpPr>
        <p:spPr>
          <a:noFill/>
        </p:spPr>
        <p:txBody>
          <a:bodyPr/>
          <a:lstStyle/>
          <a:p>
            <a:fld id="{ADC6D5C0-4A4C-4C4D-AFC3-A6A14654DE02}" type="slidenum">
              <a:rPr lang="en-US" smtClean="0">
                <a:solidFill>
                  <a:srgbClr val="FFFFFF"/>
                </a:solidFill>
              </a:rPr>
              <a:pPr/>
              <a:t>29</a:t>
            </a:fld>
            <a:endParaRPr lang="en-US" dirty="0" smtClean="0">
              <a:solidFill>
                <a:srgbClr val="FFFF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endParaRPr lang="en-US" dirty="0" smtClean="0"/>
          </a:p>
        </p:txBody>
      </p:sp>
      <p:sp>
        <p:nvSpPr>
          <p:cNvPr id="123907" name="Footer Placeholder 3"/>
          <p:cNvSpPr>
            <a:spLocks noGrp="1"/>
          </p:cNvSpPr>
          <p:nvPr>
            <p:ph type="ftr" sz="quarter" idx="4"/>
          </p:nvPr>
        </p:nvSpPr>
        <p:spPr>
          <a:noFill/>
        </p:spPr>
        <p:txBody>
          <a:bodyPr/>
          <a:lstStyle/>
          <a:p>
            <a:endParaRPr lang="en-US" dirty="0" smtClean="0">
              <a:solidFill>
                <a:srgbClr val="FFFFFF"/>
              </a:solidFill>
            </a:endParaRPr>
          </a:p>
        </p:txBody>
      </p:sp>
      <p:sp>
        <p:nvSpPr>
          <p:cNvPr id="123908" name="Slide Number Placeholder 4"/>
          <p:cNvSpPr>
            <a:spLocks noGrp="1"/>
          </p:cNvSpPr>
          <p:nvPr>
            <p:ph type="sldNum" sz="quarter" idx="5"/>
          </p:nvPr>
        </p:nvSpPr>
        <p:spPr>
          <a:noFill/>
        </p:spPr>
        <p:txBody>
          <a:bodyPr/>
          <a:lstStyle/>
          <a:p>
            <a:fld id="{82604CD1-5856-46B6-805E-061A45144298}" type="slidenum">
              <a:rPr lang="en-US" smtClean="0">
                <a:solidFill>
                  <a:srgbClr val="FFFFFF"/>
                </a:solidFill>
              </a:rPr>
              <a:pPr/>
              <a:t>30</a:t>
            </a:fld>
            <a:endParaRPr lang="en-US" dirty="0" smtClean="0">
              <a:solidFill>
                <a:srgbClr val="FFFF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they do not estimate how long</a:t>
            </a:r>
            <a:r>
              <a:rPr lang="en-US" baseline="0" dirty="0" smtClean="0"/>
              <a:t> it takes to conduct the research! They effectively start from when that research is submitted for publication.</a:t>
            </a:r>
          </a:p>
          <a:p>
            <a:endParaRPr lang="en-US" baseline="0" dirty="0" smtClean="0"/>
          </a:p>
          <a:p>
            <a:r>
              <a:rPr lang="en-US" dirty="0" smtClean="0"/>
              <a:t>The first four estimates of time are simply taken from published studies and added – although it’s important to note that the last of these uses the lower-bound estimate (6 years) of a fairly broad range (6-13 years).</a:t>
            </a:r>
          </a:p>
          <a:p>
            <a:endParaRPr lang="en-US" dirty="0" smtClean="0"/>
          </a:p>
          <a:p>
            <a:r>
              <a:rPr lang="en-US" dirty="0" smtClean="0"/>
              <a:t>The biggest part of their estimate is the 9.3 years they think it takes to move from a review, paper or textbook to implementation. This is a complex</a:t>
            </a:r>
            <a:r>
              <a:rPr lang="en-US" baseline="0" dirty="0" smtClean="0"/>
              <a:t> computation that requires us to look carefully at their Table II – next slide.</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US" dirty="0" smtClean="0"/>
          </a:p>
        </p:txBody>
      </p:sp>
      <p:sp>
        <p:nvSpPr>
          <p:cNvPr id="125955" name="Footer Placeholder 3"/>
          <p:cNvSpPr>
            <a:spLocks noGrp="1"/>
          </p:cNvSpPr>
          <p:nvPr>
            <p:ph type="ftr" sz="quarter" idx="4"/>
          </p:nvPr>
        </p:nvSpPr>
        <p:spPr>
          <a:noFill/>
        </p:spPr>
        <p:txBody>
          <a:bodyPr/>
          <a:lstStyle/>
          <a:p>
            <a:endParaRPr lang="en-US" dirty="0" smtClean="0">
              <a:solidFill>
                <a:srgbClr val="FFFFFF"/>
              </a:solidFill>
            </a:endParaRPr>
          </a:p>
        </p:txBody>
      </p:sp>
      <p:sp>
        <p:nvSpPr>
          <p:cNvPr id="125956" name="Slide Number Placeholder 4"/>
          <p:cNvSpPr>
            <a:spLocks noGrp="1"/>
          </p:cNvSpPr>
          <p:nvPr>
            <p:ph type="sldNum" sz="quarter" idx="5"/>
          </p:nvPr>
        </p:nvSpPr>
        <p:spPr>
          <a:noFill/>
        </p:spPr>
        <p:txBody>
          <a:bodyPr/>
          <a:lstStyle/>
          <a:p>
            <a:fld id="{B0996577-1AA0-4638-8C4A-1F2E2482377F}" type="slidenum">
              <a:rPr lang="en-US" smtClean="0">
                <a:solidFill>
                  <a:srgbClr val="FFFFFF"/>
                </a:solidFill>
              </a:rPr>
              <a:pPr/>
              <a:t>31</a:t>
            </a:fld>
            <a:endParaRPr lang="en-US" dirty="0" smtClean="0">
              <a:solidFill>
                <a:srgbClr val="FFFF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868488" y="1180023"/>
            <a:ext cx="10548938" cy="7810402"/>
          </a:xfrm>
          <a:solidFill>
            <a:srgbClr val="FFFFFF"/>
          </a:solidFill>
          <a:ln/>
        </p:spPr>
      </p:sp>
      <p:sp>
        <p:nvSpPr>
          <p:cNvPr id="76803" name="Rectangle 3"/>
          <p:cNvSpPr>
            <a:spLocks noGrp="1" noChangeArrowheads="1"/>
          </p:cNvSpPr>
          <p:nvPr>
            <p:ph type="body" idx="1"/>
          </p:nvPr>
        </p:nvSpPr>
        <p:spPr>
          <a:xfrm>
            <a:off x="550864" y="330658"/>
            <a:ext cx="6103937" cy="214692"/>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a:t>
            </a:r>
            <a:r>
              <a:rPr lang="en-US" baseline="0" dirty="0" smtClean="0"/>
              <a:t> the nine landmark studies and the rate of use in the most “current” published study (which is indicated by the reference number immediately following the percent rate of use). To show how they calculated the annual increase in rate of use we need to figure out the year the use study (the reference) was published, subtract from that year the year in which the landmark study was published, and divide the rate by the number of years between publication and the rate use study. This gives the estimated annual increase in use for each study – see these calculations on the next slide.</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for the first landmark study on flu vaccination</a:t>
            </a:r>
            <a:r>
              <a:rPr lang="en-US" baseline="0" dirty="0" smtClean="0"/>
              <a:t> it took 29 years (1997-1968 = 29) to go from its publication to the rate of use study. The estimated rate of use in 1997 was 55%. That means that on average each year the use increased by 55/29 = 1.89% per year. To find the overall average increase in rate of use they simply averaged across the nine studies. We obtained an estimate of 3.149 which is only slightly off of their estimate of 3.2 (and we think is attributable to rounding error – they probably did not retain as many significant digits as we do). </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their justification for the standard of</a:t>
            </a:r>
            <a:r>
              <a:rPr lang="en-US" baseline="0" dirty="0" smtClean="0"/>
              <a:t> 50% use?</a:t>
            </a:r>
          </a:p>
          <a:p>
            <a:endParaRPr lang="en-US" baseline="0" dirty="0" smtClean="0"/>
          </a:p>
          <a:p>
            <a:r>
              <a:rPr lang="en-US" sz="1200" kern="1200" dirty="0" smtClean="0">
                <a:solidFill>
                  <a:schemeClr val="tx1"/>
                </a:solidFill>
                <a:latin typeface="+mn-lt"/>
                <a:ea typeface="+mn-ea"/>
                <a:cs typeface="+mn-cs"/>
              </a:rPr>
              <a:t>“Is 50 percent utilization rate an acceptable threshold for declaring success in the practical implementation of clinical recommendations? The problem of translating clinical research into clinical practice is not a new one. In 1989, an article in the New England Journal of Medicine asked the following question: “Do Practice Guidelines Guide Practice?” [29] The answer in the article was “no” and, obviously, more needs to be done to put well-substantiated recommendations into clinical practice.” (</a:t>
            </a:r>
            <a:r>
              <a:rPr lang="en-US" sz="1200" kern="1200" dirty="0" err="1" smtClean="0">
                <a:solidFill>
                  <a:schemeClr val="tx1"/>
                </a:solidFill>
                <a:latin typeface="+mn-lt"/>
                <a:ea typeface="+mn-ea"/>
                <a:cs typeface="+mn-cs"/>
              </a:rPr>
              <a:t>Balas</a:t>
            </a:r>
            <a:r>
              <a:rPr lang="en-US" sz="1200" kern="1200" dirty="0" smtClean="0">
                <a:solidFill>
                  <a:schemeClr val="tx1"/>
                </a:solidFill>
                <a:latin typeface="+mn-lt"/>
                <a:ea typeface="+mn-ea"/>
                <a:cs typeface="+mn-cs"/>
              </a:rPr>
              <a:t> and Boren , 2000, p. 66)</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r>
              <a:rPr lang="en-US" dirty="0" smtClean="0">
                <a:latin typeface="Arial" pitchFamily="34" charset="0"/>
              </a:rPr>
              <a:t>All four assume feedback</a:t>
            </a:r>
          </a:p>
        </p:txBody>
      </p:sp>
      <p:sp>
        <p:nvSpPr>
          <p:cNvPr id="13316" name="Slide Number Placeholder 3"/>
          <p:cNvSpPr>
            <a:spLocks noGrp="1"/>
          </p:cNvSpPr>
          <p:nvPr>
            <p:ph type="sldNum" sz="quarter" idx="5"/>
          </p:nvPr>
        </p:nvSpPr>
        <p:spPr>
          <a:noFill/>
        </p:spPr>
        <p:txBody>
          <a:bodyPr/>
          <a:lstStyle/>
          <a:p>
            <a:fld id="{5A681877-D879-46B1-A830-0C41E2EBE15B}"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5364" name="Slide Number Placeholder 3"/>
          <p:cNvSpPr>
            <a:spLocks noGrp="1"/>
          </p:cNvSpPr>
          <p:nvPr>
            <p:ph type="sldNum" sz="quarter" idx="5"/>
          </p:nvPr>
        </p:nvSpPr>
        <p:spPr>
          <a:noFill/>
        </p:spPr>
        <p:txBody>
          <a:bodyPr/>
          <a:lstStyle/>
          <a:p>
            <a:fld id="{A2AF6325-A191-444A-B112-90238F0AE0FC}"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6388" name="Slide Number Placeholder 3"/>
          <p:cNvSpPr>
            <a:spLocks noGrp="1"/>
          </p:cNvSpPr>
          <p:nvPr>
            <p:ph type="sldNum" sz="quarter" idx="5"/>
          </p:nvPr>
        </p:nvSpPr>
        <p:spPr>
          <a:noFill/>
        </p:spPr>
        <p:txBody>
          <a:bodyPr/>
          <a:lstStyle/>
          <a:p>
            <a:fld id="{717A0B21-0138-49CA-AEB6-3D887EC189CE}"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5588" cy="981075"/>
          </a:xfrm>
          <a:prstGeom prst="rect">
            <a:avLst/>
          </a:prstGeom>
          <a:noFill/>
          <a:ln w="9525">
            <a:noFill/>
            <a:miter lim="800000"/>
            <a:headEnd/>
            <a:tailEnd/>
          </a:ln>
        </p:spPr>
      </p:pic>
      <p:sp>
        <p:nvSpPr>
          <p:cNvPr id="5" name="Rectangle 8"/>
          <p:cNvSpPr>
            <a:spLocks noChangeArrowheads="1"/>
          </p:cNvSpPr>
          <p:nvPr/>
        </p:nvSpPr>
        <p:spPr bwMode="auto">
          <a:xfrm>
            <a:off x="2949575" y="3709988"/>
            <a:ext cx="5508625" cy="69850"/>
          </a:xfrm>
          <a:prstGeom prst="rect">
            <a:avLst/>
          </a:prstGeom>
          <a:solidFill>
            <a:srgbClr val="990000"/>
          </a:solidFill>
          <a:ln w="9525" algn="ctr">
            <a:noFill/>
            <a:miter lim="800000"/>
            <a:headEnd/>
            <a:tailEnd/>
          </a:ln>
          <a:effectLst/>
        </p:spPr>
        <p:txBody>
          <a:bodyPr anchor="ctr">
            <a:spAutoFit/>
          </a:bodyPr>
          <a:lstStyle/>
          <a:p>
            <a:pPr>
              <a:defRPr/>
            </a:pPr>
            <a:endParaRPr lang="en-US">
              <a:latin typeface="Times" charset="0"/>
            </a:endParaRPr>
          </a:p>
        </p:txBody>
      </p:sp>
      <p:sp>
        <p:nvSpPr>
          <p:cNvPr id="7170" name="Rectangle 2"/>
          <p:cNvSpPr>
            <a:spLocks noGrp="1" noChangeArrowheads="1"/>
          </p:cNvSpPr>
          <p:nvPr>
            <p:ph type="ctrTitle"/>
          </p:nvPr>
        </p:nvSpPr>
        <p:spPr>
          <a:xfrm>
            <a:off x="685800" y="1535113"/>
            <a:ext cx="7772400" cy="2065337"/>
          </a:xfrm>
        </p:spPr>
        <p:txBody>
          <a:bodyPr/>
          <a:lstStyle>
            <a:lvl1pPr algn="r">
              <a:defRPr>
                <a:solidFill>
                  <a:srgbClr val="808080"/>
                </a:solidFill>
              </a:defRPr>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84300" y="3886200"/>
            <a:ext cx="7073900" cy="1752600"/>
          </a:xfrm>
        </p:spPr>
        <p:txBody>
          <a:bodyPr/>
          <a:lstStyle>
            <a:lvl1pPr marL="0" indent="0" algn="r">
              <a:buFontTx/>
              <a:buNone/>
              <a:defRPr>
                <a:solidFill>
                  <a:srgbClr val="808080"/>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fld id="{423763A8-56F3-42E7-B4A9-1C7EB2B53F92}" type="datetime1">
              <a:rPr lang="en-US" smtClean="0"/>
              <a:pPr/>
              <a:t>3/20/2010</a:t>
            </a:fld>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BA4E6587-4BAD-485A-A689-5EAAEC994210}" type="slidenum">
              <a:rPr lang="en-US" smtClean="0"/>
              <a:pPr/>
              <a:t>‹#›</a:t>
            </a:fld>
            <a:endParaRPr lang="en-US"/>
          </a:p>
        </p:txBody>
      </p:sp>
      <p:pic>
        <p:nvPicPr>
          <p:cNvPr id="9" name="Picture 13"/>
          <p:cNvPicPr>
            <a:picLocks noChangeAspect="1" noChangeArrowheads="1"/>
          </p:cNvPicPr>
          <p:nvPr userDrawn="1"/>
        </p:nvPicPr>
        <p:blipFill>
          <a:blip r:embed="rId3" cstate="print"/>
          <a:srcRect/>
          <a:stretch>
            <a:fillRect/>
          </a:stretch>
        </p:blipFill>
        <p:spPr bwMode="auto">
          <a:xfrm>
            <a:off x="8477250" y="6191250"/>
            <a:ext cx="628650" cy="628650"/>
          </a:xfrm>
          <a:prstGeom prst="rect">
            <a:avLst/>
          </a:prstGeom>
          <a:noFill/>
          <a:ln w="9525" algn="ctr">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1588" y="793750"/>
            <a:ext cx="5508625" cy="69850"/>
          </a:xfrm>
          <a:prstGeom prst="rect">
            <a:avLst/>
          </a:prstGeom>
          <a:solidFill>
            <a:srgbClr val="990000"/>
          </a:solidFill>
          <a:ln w="9525" algn="ctr">
            <a:solidFill>
              <a:schemeClr val="tx1"/>
            </a:solidFill>
            <a:miter lim="800000"/>
            <a:headEnd/>
            <a:tailEnd/>
          </a:ln>
          <a:effectLst/>
        </p:spPr>
        <p:txBody>
          <a:bodyPr anchor="ctr">
            <a:spAutoFit/>
          </a:bodyPr>
          <a:lstStyle/>
          <a:p>
            <a:pPr>
              <a:defRPr/>
            </a:pPr>
            <a:endParaRPr lang="en-US">
              <a:latin typeface="Times"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C0183D7A-B622-41C8-85A1-D85817CBB8A4}" type="datetime1">
              <a:rPr lang="en-US" smtClean="0"/>
              <a:pPr/>
              <a:t>3/20/2010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a:xfrm>
            <a:off x="152400" y="6477000"/>
            <a:ext cx="1905000" cy="247650"/>
          </a:xfrm>
          <a:prstGeom prst="rect">
            <a:avLst/>
          </a:prstGeom>
        </p:spPr>
        <p:txBody>
          <a:bodyPr/>
          <a:lstStyle>
            <a:lvl1pPr algn="l">
              <a:defRPr/>
            </a:lvl1pPr>
          </a:lstStyle>
          <a:p>
            <a:fld id="{BA4E6587-4BAD-485A-A689-5EAAEC99421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1243FCB-98EA-420A-828F-01A6AE2CA0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1" name="Rectangle 2"/>
          <p:cNvSpPr>
            <a:spLocks noGrp="1" noChangeArrowheads="1"/>
          </p:cNvSpPr>
          <p:nvPr>
            <p:ph type="title"/>
          </p:nvPr>
        </p:nvSpPr>
        <p:spPr bwMode="auto">
          <a:xfrm>
            <a:off x="152400" y="80963"/>
            <a:ext cx="8850313"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Rectangle 3"/>
          <p:cNvSpPr>
            <a:spLocks noGrp="1" noChangeArrowheads="1"/>
          </p:cNvSpPr>
          <p:nvPr>
            <p:ph type="body" idx="1"/>
          </p:nvPr>
        </p:nvSpPr>
        <p:spPr bwMode="auto">
          <a:xfrm>
            <a:off x="152400" y="1003300"/>
            <a:ext cx="8839200"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bwMode="auto">
          <a:xfrm>
            <a:off x="6151563" y="626745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charset="0"/>
              </a:defRPr>
            </a:lvl1pPr>
          </a:lstStyle>
          <a:p>
            <a:fld id="{7904D577-361C-449C-B74E-5E0F6B0F5C74}" type="datetime1">
              <a:rPr lang="en-US" smtClean="0"/>
              <a:pPr/>
              <a:t>3/20/2010</a:t>
            </a:fld>
            <a:endParaRPr lang="en-US"/>
          </a:p>
        </p:txBody>
      </p:sp>
      <p:sp>
        <p:nvSpPr>
          <p:cNvPr id="15"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7" name="Slide Number Placeholder 5"/>
          <p:cNvSpPr>
            <a:spLocks noGrp="1"/>
          </p:cNvSpPr>
          <p:nvPr>
            <p:ph type="sldNum" sz="quarter" idx="4"/>
          </p:nvPr>
        </p:nvSpPr>
        <p:spPr>
          <a:xfrm>
            <a:off x="152400" y="6477000"/>
            <a:ext cx="1905000" cy="247650"/>
          </a:xfrm>
          <a:prstGeom prst="rect">
            <a:avLst/>
          </a:prstGeom>
        </p:spPr>
        <p:txBody>
          <a:bodyPr/>
          <a:lstStyle>
            <a:lvl1pPr algn="l">
              <a:defRPr sz="1200">
                <a:latin typeface="+mn-lt"/>
              </a:defRPr>
            </a:lvl1pPr>
          </a:lstStyle>
          <a:p>
            <a:fld id="{BA4E6587-4BAD-485A-A689-5EAAEC9942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Arial" charset="0"/>
        </a:defRPr>
      </a:lvl2pPr>
      <a:lvl3pPr algn="l" rtl="0" eaLnBrk="1" fontAlgn="base" hangingPunct="1">
        <a:spcBef>
          <a:spcPct val="0"/>
        </a:spcBef>
        <a:spcAft>
          <a:spcPct val="0"/>
        </a:spcAft>
        <a:defRPr sz="3200" b="1">
          <a:solidFill>
            <a:srgbClr val="990000"/>
          </a:solidFill>
          <a:latin typeface="Arial" charset="0"/>
        </a:defRPr>
      </a:lvl3pPr>
      <a:lvl4pPr algn="l" rtl="0" eaLnBrk="1" fontAlgn="base" hangingPunct="1">
        <a:spcBef>
          <a:spcPct val="0"/>
        </a:spcBef>
        <a:spcAft>
          <a:spcPct val="0"/>
        </a:spcAft>
        <a:defRPr sz="3200" b="1">
          <a:solidFill>
            <a:srgbClr val="990000"/>
          </a:solidFill>
          <a:latin typeface="Arial" charset="0"/>
        </a:defRPr>
      </a:lvl4pPr>
      <a:lvl5pPr algn="l" rtl="0" eaLnBrk="1" fontAlgn="base" hangingPunct="1">
        <a:spcBef>
          <a:spcPct val="0"/>
        </a:spcBef>
        <a:spcAft>
          <a:spcPct val="0"/>
        </a:spcAft>
        <a:defRPr sz="3200" b="1">
          <a:solidFill>
            <a:srgbClr val="990000"/>
          </a:solidFill>
          <a:latin typeface="Arial" charset="0"/>
        </a:defRPr>
      </a:lvl5pPr>
      <a:lvl6pPr marL="457200" algn="l" rtl="0" eaLnBrk="1" fontAlgn="base" hangingPunct="1">
        <a:spcBef>
          <a:spcPct val="0"/>
        </a:spcBef>
        <a:spcAft>
          <a:spcPct val="0"/>
        </a:spcAft>
        <a:defRPr sz="3200" b="1">
          <a:solidFill>
            <a:srgbClr val="990000"/>
          </a:solidFill>
          <a:latin typeface="Arial" charset="0"/>
        </a:defRPr>
      </a:lvl6pPr>
      <a:lvl7pPr marL="914400" algn="l" rtl="0" eaLnBrk="1" fontAlgn="base" hangingPunct="1">
        <a:spcBef>
          <a:spcPct val="0"/>
        </a:spcBef>
        <a:spcAft>
          <a:spcPct val="0"/>
        </a:spcAft>
        <a:defRPr sz="3200" b="1">
          <a:solidFill>
            <a:srgbClr val="990000"/>
          </a:solidFill>
          <a:latin typeface="Arial" charset="0"/>
        </a:defRPr>
      </a:lvl7pPr>
      <a:lvl8pPr marL="1371600" algn="l" rtl="0" eaLnBrk="1" fontAlgn="base" hangingPunct="1">
        <a:spcBef>
          <a:spcPct val="0"/>
        </a:spcBef>
        <a:spcAft>
          <a:spcPct val="0"/>
        </a:spcAft>
        <a:defRPr sz="3200" b="1">
          <a:solidFill>
            <a:srgbClr val="990000"/>
          </a:solidFill>
          <a:latin typeface="Arial" charset="0"/>
        </a:defRPr>
      </a:lvl8pPr>
      <a:lvl9pPr marL="1828800" algn="l" rtl="0" eaLnBrk="1" fontAlgn="base" hangingPunct="1">
        <a:spcBef>
          <a:spcPct val="0"/>
        </a:spcBef>
        <a:spcAft>
          <a:spcPct val="0"/>
        </a:spcAft>
        <a:defRPr sz="3200" b="1">
          <a:solidFill>
            <a:srgbClr val="990000"/>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Document\Research\Talks\NIH%20Conference%20on%20the%20Science%20of%20Dissemination%20and%20Implementation,%20March%202010\DandI.aif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chart" Target="../charts/chart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Image:Tableau_Louis_Pasteur.jp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solidFill>
                  <a:srgbClr val="990000"/>
                </a:solidFill>
              </a:rPr>
              <a:t>Translation Won’t Happen Without Dissemination and Implementation: </a:t>
            </a:r>
            <a:br>
              <a:rPr lang="en-US" sz="2800" dirty="0" smtClean="0">
                <a:solidFill>
                  <a:srgbClr val="990000"/>
                </a:solidFill>
              </a:rPr>
            </a:br>
            <a:r>
              <a:rPr lang="en-US" sz="2800" dirty="0" smtClean="0">
                <a:solidFill>
                  <a:srgbClr val="990000"/>
                </a:solidFill>
              </a:rPr>
              <a:t>Some Measurement and Evaluation Issues</a:t>
            </a:r>
          </a:p>
        </p:txBody>
      </p:sp>
      <p:sp>
        <p:nvSpPr>
          <p:cNvPr id="3" name="Subtitle 2"/>
          <p:cNvSpPr>
            <a:spLocks noGrp="1"/>
          </p:cNvSpPr>
          <p:nvPr>
            <p:ph type="subTitle" idx="1"/>
          </p:nvPr>
        </p:nvSpPr>
        <p:spPr/>
        <p:txBody>
          <a:bodyPr/>
          <a:lstStyle/>
          <a:p>
            <a:r>
              <a:rPr lang="en-US" dirty="0" smtClean="0"/>
              <a:t>William M.K. Trochim</a:t>
            </a:r>
          </a:p>
          <a:p>
            <a:endParaRPr lang="en-US" sz="1600" dirty="0" smtClean="0"/>
          </a:p>
          <a:p>
            <a:r>
              <a:rPr lang="en-US" sz="1400" dirty="0" smtClean="0"/>
              <a:t>Presentation to the</a:t>
            </a:r>
          </a:p>
          <a:p>
            <a:r>
              <a:rPr lang="en-US" sz="1400" dirty="0" smtClean="0"/>
              <a:t>3</a:t>
            </a:r>
            <a:r>
              <a:rPr lang="en-US" sz="1400" baseline="30000" dirty="0" smtClean="0"/>
              <a:t>rd</a:t>
            </a:r>
            <a:r>
              <a:rPr lang="en-US" sz="1400" dirty="0" smtClean="0"/>
              <a:t> Annual NIH Conference on the Science of Dissemination and Implementation</a:t>
            </a:r>
          </a:p>
          <a:p>
            <a:r>
              <a:rPr lang="en-US" sz="1400" dirty="0" smtClean="0"/>
              <a:t>Bethesda, MD</a:t>
            </a:r>
          </a:p>
          <a:p>
            <a:endParaRPr lang="en-US" sz="1400" dirty="0" smtClean="0"/>
          </a:p>
          <a:p>
            <a:r>
              <a:rPr lang="en-US" sz="1400" dirty="0" smtClean="0"/>
              <a:t>16 March 2010</a:t>
            </a:r>
            <a:endParaRPr lang="en-US" dirty="0"/>
          </a:p>
        </p:txBody>
      </p:sp>
      <p:sp>
        <p:nvSpPr>
          <p:cNvPr id="4" name="TextBox 3"/>
          <p:cNvSpPr txBox="1"/>
          <p:nvPr/>
        </p:nvSpPr>
        <p:spPr>
          <a:xfrm>
            <a:off x="228600" y="5867400"/>
            <a:ext cx="5181600" cy="738664"/>
          </a:xfrm>
          <a:prstGeom prst="rect">
            <a:avLst/>
          </a:prstGeom>
          <a:noFill/>
        </p:spPr>
        <p:txBody>
          <a:bodyPr wrap="square" rtlCol="0">
            <a:spAutoFit/>
          </a:bodyPr>
          <a:lstStyle/>
          <a:p>
            <a:r>
              <a:rPr lang="en-US" sz="1400" dirty="0" smtClean="0">
                <a:latin typeface="Arial" pitchFamily="34" charset="0"/>
                <a:cs typeface="Arial" pitchFamily="34" charset="0"/>
              </a:rPr>
              <a:t>This presentation contains draft results from studies that are still in progress. It may not be reproduced or distributed without written permission from the author.</a:t>
            </a:r>
          </a:p>
        </p:txBody>
      </p:sp>
      <p:pic>
        <p:nvPicPr>
          <p:cNvPr id="5" name="DandI.aiff">
            <a:hlinkClick r:id="" action="ppaction://media"/>
          </p:cNvPr>
          <p:cNvPicPr>
            <a:picLocks noRot="1" noChangeAspect="1"/>
          </p:cNvPicPr>
          <p:nvPr>
            <a:audioFile r:link="rId1"/>
          </p:nvPr>
        </p:nvPicPr>
        <p:blipFill>
          <a:blip r:embed="rId3" cstate="print"/>
          <a:stretch>
            <a:fillRect/>
          </a:stretch>
        </p:blipFill>
        <p:spPr>
          <a:xfrm>
            <a:off x="8001000" y="6400800"/>
            <a:ext cx="304800" cy="304800"/>
          </a:xfrm>
          <a:prstGeom prst="rect">
            <a:avLst/>
          </a:prstGeom>
        </p:spPr>
      </p:pic>
    </p:spTree>
  </p:cSld>
  <p:clrMapOvr>
    <a:masterClrMapping/>
  </p:clrMapOvr>
  <p:transition advTm="1195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5"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10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1143000"/>
            <a:ext cx="5600084" cy="5496648"/>
          </a:xfrm>
          <a:prstGeom prst="rect">
            <a:avLst/>
          </a:prstGeom>
          <a:noFill/>
          <a:ln w="9525">
            <a:noFill/>
            <a:miter lim="800000"/>
            <a:headEnd/>
            <a:tailEnd/>
          </a:ln>
          <a:effectLst/>
        </p:spPr>
      </p:pic>
    </p:spTree>
  </p:cSld>
  <p:clrMapOvr>
    <a:masterClrMapping/>
  </p:clrMapOvr>
  <p:transition advTm="1443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the Translational Process Claims</a:t>
            </a:r>
            <a:endParaRPr lang="en-US" dirty="0"/>
          </a:p>
        </p:txBody>
      </p:sp>
      <p:sp>
        <p:nvSpPr>
          <p:cNvPr id="3" name="Content Placeholder 2"/>
          <p:cNvSpPr>
            <a:spLocks noGrp="1"/>
          </p:cNvSpPr>
          <p:nvPr>
            <p:ph idx="1"/>
          </p:nvPr>
        </p:nvSpPr>
        <p:spPr/>
        <p:txBody>
          <a:bodyPr/>
          <a:lstStyle/>
          <a:p>
            <a:r>
              <a:rPr lang="en-US" sz="2600" dirty="0" smtClean="0"/>
              <a:t>The 17 year 14% survival estimate only covers part of the translational process</a:t>
            </a:r>
          </a:p>
          <a:p>
            <a:pPr lvl="1"/>
            <a:r>
              <a:rPr lang="en-US" sz="2000" dirty="0" smtClean="0"/>
              <a:t>It leaves out the entire basic-to-clinical research process</a:t>
            </a:r>
          </a:p>
          <a:p>
            <a:pPr lvl="1"/>
            <a:r>
              <a:rPr lang="en-US" sz="2000" dirty="0" smtClean="0"/>
              <a:t>It uses the criterion of 50% adoption for use</a:t>
            </a:r>
          </a:p>
          <a:p>
            <a:pPr lvl="1"/>
            <a:r>
              <a:rPr lang="en-US" sz="2000" dirty="0" smtClean="0"/>
              <a:t>It omits from use to health impacts</a:t>
            </a:r>
          </a:p>
          <a:p>
            <a:pPr lvl="1"/>
            <a:r>
              <a:rPr lang="en-US" sz="2000" dirty="0" smtClean="0"/>
              <a:t>The 14% figure does not include survival rates from basic through clinical research</a:t>
            </a:r>
          </a:p>
          <a:p>
            <a:r>
              <a:rPr lang="en-US" sz="2600" dirty="0" smtClean="0"/>
              <a:t>These figures are almost certainly an</a:t>
            </a:r>
          </a:p>
          <a:p>
            <a:pPr lvl="1"/>
            <a:r>
              <a:rPr lang="en-US" sz="2000" i="1" dirty="0" smtClean="0"/>
              <a:t>underestimate</a:t>
            </a:r>
            <a:r>
              <a:rPr lang="en-US" sz="2000" dirty="0" smtClean="0"/>
              <a:t> of the time it takes to translate research to impacts</a:t>
            </a:r>
          </a:p>
          <a:p>
            <a:pPr lvl="1"/>
            <a:r>
              <a:rPr lang="en-US" sz="2000" i="1" dirty="0" smtClean="0"/>
              <a:t>overestimate</a:t>
            </a:r>
            <a:r>
              <a:rPr lang="en-US" sz="2000" dirty="0" smtClean="0"/>
              <a:t> of the percent of studies that survive to contribute to utilization</a:t>
            </a:r>
          </a:p>
          <a:p>
            <a:r>
              <a:rPr lang="en-US" sz="2400" dirty="0" smtClean="0"/>
              <a:t>Even so, the largest segment of translational time in these estimates encompasses the region of </a:t>
            </a:r>
            <a:r>
              <a:rPr lang="en-US" sz="2400" i="1" dirty="0" smtClean="0"/>
              <a:t>dissemination and implementation</a:t>
            </a:r>
          </a:p>
        </p:txBody>
      </p:sp>
      <p:sp>
        <p:nvSpPr>
          <p:cNvPr id="4" name="Slide Number Placeholder 3"/>
          <p:cNvSpPr>
            <a:spLocks noGrp="1"/>
          </p:cNvSpPr>
          <p:nvPr>
            <p:ph type="sldNum" sz="quarter" idx="12"/>
          </p:nvPr>
        </p:nvSpPr>
        <p:spPr/>
        <p:txBody>
          <a:bodyPr/>
          <a:lstStyle/>
          <a:p>
            <a:fld id="{BA4E6587-4BAD-485A-A689-5EAAEC994210}" type="slidenum">
              <a:rPr lang="en-US" smtClean="0"/>
              <a:pPr/>
              <a:t>11</a:t>
            </a:fld>
            <a:endParaRPr lang="en-US" dirty="0"/>
          </a:p>
        </p:txBody>
      </p:sp>
    </p:spTree>
    <p:custDataLst>
      <p:tags r:id="rId1"/>
    </p:custDataLst>
  </p:cSld>
  <p:clrMapOvr>
    <a:masterClrMapping/>
  </p:clrMapOvr>
  <p:transition advTm="636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Translational Research</a:t>
            </a:r>
            <a:endParaRPr lang="en-US" dirty="0"/>
          </a:p>
        </p:txBody>
      </p:sp>
      <p:sp>
        <p:nvSpPr>
          <p:cNvPr id="3" name="Content Placeholder 2"/>
          <p:cNvSpPr>
            <a:spLocks noGrp="1"/>
          </p:cNvSpPr>
          <p:nvPr>
            <p:ph idx="1"/>
          </p:nvPr>
        </p:nvSpPr>
        <p:spPr>
          <a:xfrm>
            <a:off x="152400" y="1295400"/>
            <a:ext cx="8839200" cy="4953000"/>
          </a:xfrm>
        </p:spPr>
        <p:txBody>
          <a:bodyPr/>
          <a:lstStyle/>
          <a:p>
            <a:r>
              <a:rPr lang="en-US" dirty="0" smtClean="0"/>
              <a:t>Translational research emerged in part to address the “17 year” problem</a:t>
            </a:r>
          </a:p>
          <a:p>
            <a:r>
              <a:rPr lang="en-US" dirty="0" smtClean="0"/>
              <a:t>Many definitions and models of translational research have been offered</a:t>
            </a:r>
          </a:p>
          <a:p>
            <a:r>
              <a:rPr lang="en-US" dirty="0" smtClean="0"/>
              <a:t>Four are presented here and their relationship to dissemination and implementation highlighted</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12</a:t>
            </a:fld>
            <a:endParaRPr lang="en-US" dirty="0"/>
          </a:p>
        </p:txBody>
      </p:sp>
    </p:spTree>
  </p:cSld>
  <p:clrMapOvr>
    <a:masterClrMapping/>
  </p:clrMapOvr>
  <p:transition advTm="56312">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Sung et al, 2003 </a:t>
            </a:r>
          </a:p>
        </p:txBody>
      </p:sp>
      <p:pic>
        <p:nvPicPr>
          <p:cNvPr id="5123" name="Picture 2"/>
          <p:cNvPicPr>
            <a:picLocks noChangeAspect="1" noChangeArrowheads="1"/>
          </p:cNvPicPr>
          <p:nvPr/>
        </p:nvPicPr>
        <p:blipFill>
          <a:blip r:embed="rId4" cstate="print"/>
          <a:srcRect/>
          <a:stretch>
            <a:fillRect/>
          </a:stretch>
        </p:blipFill>
        <p:spPr bwMode="auto">
          <a:xfrm>
            <a:off x="501650" y="1758950"/>
            <a:ext cx="8140700" cy="3340100"/>
          </a:xfrm>
          <a:prstGeom prst="rect">
            <a:avLst/>
          </a:prstGeom>
          <a:noFill/>
          <a:ln w="9525" algn="ctr">
            <a:noFill/>
            <a:miter lim="800000"/>
            <a:headEnd/>
            <a:tailEnd/>
          </a:ln>
        </p:spPr>
      </p:pic>
      <p:sp>
        <p:nvSpPr>
          <p:cNvPr id="5124" name="Rectangle 3"/>
          <p:cNvSpPr>
            <a:spLocks noChangeArrowheads="1"/>
          </p:cNvSpPr>
          <p:nvPr/>
        </p:nvSpPr>
        <p:spPr bwMode="auto">
          <a:xfrm>
            <a:off x="76200" y="6319838"/>
            <a:ext cx="7696200" cy="461665"/>
          </a:xfrm>
          <a:prstGeom prst="rect">
            <a:avLst/>
          </a:prstGeom>
          <a:noFill/>
          <a:ln w="9525">
            <a:noFill/>
            <a:miter lim="800000"/>
            <a:headEnd/>
            <a:tailEnd/>
          </a:ln>
        </p:spPr>
        <p:txBody>
          <a:bodyPr>
            <a:spAutoFit/>
          </a:bodyPr>
          <a:lstStyle/>
          <a:p>
            <a:pPr eaLnBrk="0" hangingPunct="0"/>
            <a:r>
              <a:rPr lang="en-US" sz="1200" dirty="0"/>
              <a:t>Sung, N. S., Crowley, W. F. J., </a:t>
            </a:r>
            <a:r>
              <a:rPr lang="en-US" sz="1200" dirty="0" err="1"/>
              <a:t>Genel</a:t>
            </a:r>
            <a:r>
              <a:rPr lang="en-US" sz="1200" dirty="0"/>
              <a:t>, M., </a:t>
            </a:r>
            <a:r>
              <a:rPr lang="en-US" sz="1200" dirty="0" err="1"/>
              <a:t>Salber</a:t>
            </a:r>
            <a:r>
              <a:rPr lang="en-US" sz="1200" dirty="0"/>
              <a:t>, P., Sandy, L., Sherwood, L. M., et al. (2003). Central Challenges Facing the National Clinical Research Enterprise. </a:t>
            </a:r>
            <a:r>
              <a:rPr lang="en-US" sz="1200" i="1" dirty="0"/>
              <a:t>JAMA, 289(10), 1278-1287.</a:t>
            </a:r>
          </a:p>
        </p:txBody>
      </p:sp>
      <p:sp>
        <p:nvSpPr>
          <p:cNvPr id="7" name="Rectangle 6"/>
          <p:cNvSpPr/>
          <p:nvPr/>
        </p:nvSpPr>
        <p:spPr bwMode="auto">
          <a:xfrm>
            <a:off x="4114800" y="3311436"/>
            <a:ext cx="4495800" cy="1828800"/>
          </a:xfrm>
          <a:prstGeom prst="rect">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ustDataLst>
      <p:tags r:id="rId1"/>
    </p:custDataLst>
  </p:cSld>
  <p:clrMapOvr>
    <a:masterClrMapping/>
  </p:clrMapOvr>
  <p:transition advTm="98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US" smtClean="0"/>
              <a:t>Westfall et al, 2007</a:t>
            </a:r>
          </a:p>
        </p:txBody>
      </p:sp>
      <p:pic>
        <p:nvPicPr>
          <p:cNvPr id="6147" name="Picture 4"/>
          <p:cNvPicPr>
            <a:picLocks noChangeAspect="1" noChangeArrowheads="1"/>
          </p:cNvPicPr>
          <p:nvPr/>
        </p:nvPicPr>
        <p:blipFill>
          <a:blip r:embed="rId4" cstate="print"/>
          <a:srcRect/>
          <a:stretch>
            <a:fillRect/>
          </a:stretch>
        </p:blipFill>
        <p:spPr bwMode="auto">
          <a:xfrm>
            <a:off x="401638" y="1189038"/>
            <a:ext cx="8340725" cy="4830762"/>
          </a:xfrm>
          <a:prstGeom prst="rect">
            <a:avLst/>
          </a:prstGeom>
          <a:noFill/>
          <a:ln w="9525" algn="ctr">
            <a:noFill/>
            <a:miter lim="800000"/>
            <a:headEnd/>
            <a:tailEnd/>
          </a:ln>
        </p:spPr>
      </p:pic>
      <p:sp>
        <p:nvSpPr>
          <p:cNvPr id="6148" name="Rectangle 3"/>
          <p:cNvSpPr>
            <a:spLocks noChangeArrowheads="1"/>
          </p:cNvSpPr>
          <p:nvPr/>
        </p:nvSpPr>
        <p:spPr bwMode="auto">
          <a:xfrm>
            <a:off x="152400" y="6319838"/>
            <a:ext cx="6934200" cy="461665"/>
          </a:xfrm>
          <a:prstGeom prst="rect">
            <a:avLst/>
          </a:prstGeom>
          <a:noFill/>
          <a:ln w="9525">
            <a:noFill/>
            <a:miter lim="800000"/>
            <a:headEnd/>
            <a:tailEnd/>
          </a:ln>
        </p:spPr>
        <p:txBody>
          <a:bodyPr wrap="square">
            <a:spAutoFit/>
          </a:bodyPr>
          <a:lstStyle/>
          <a:p>
            <a:pPr eaLnBrk="0" hangingPunct="0"/>
            <a:r>
              <a:rPr lang="en-US" sz="1200" dirty="0"/>
              <a:t>Westfall, J. M., Mold, J., &amp; </a:t>
            </a:r>
            <a:r>
              <a:rPr lang="en-US" sz="1200" dirty="0" err="1"/>
              <a:t>Fagnan</a:t>
            </a:r>
            <a:r>
              <a:rPr lang="en-US" sz="1200" dirty="0"/>
              <a:t>, L. (2007). Practice-based research - "Blue Highways" on the NIH roadmap. </a:t>
            </a:r>
            <a:r>
              <a:rPr lang="en-US" sz="1200" i="1" dirty="0"/>
              <a:t>JAMA 297(4), 403-406.</a:t>
            </a:r>
          </a:p>
        </p:txBody>
      </p:sp>
      <p:sp>
        <p:nvSpPr>
          <p:cNvPr id="7" name="Rectangle 6"/>
          <p:cNvSpPr/>
          <p:nvPr/>
        </p:nvSpPr>
        <p:spPr bwMode="auto">
          <a:xfrm>
            <a:off x="3276600" y="914400"/>
            <a:ext cx="5410200" cy="4038600"/>
          </a:xfrm>
          <a:prstGeom prst="rect">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ustDataLst>
      <p:tags r:id="rId1"/>
    </p:custDataLst>
  </p:cSld>
  <p:clrMapOvr>
    <a:masterClrMapping/>
  </p:clrMapOvr>
  <p:transition advTm="47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Dougherty &amp; Conway, 2008</a:t>
            </a:r>
          </a:p>
        </p:txBody>
      </p:sp>
      <p:pic>
        <p:nvPicPr>
          <p:cNvPr id="7171" name="Picture 2"/>
          <p:cNvPicPr>
            <a:picLocks noChangeAspect="1" noChangeArrowheads="1"/>
          </p:cNvPicPr>
          <p:nvPr/>
        </p:nvPicPr>
        <p:blipFill>
          <a:blip r:embed="rId4" cstate="print"/>
          <a:srcRect/>
          <a:stretch>
            <a:fillRect/>
          </a:stretch>
        </p:blipFill>
        <p:spPr bwMode="auto">
          <a:xfrm>
            <a:off x="522288" y="1593850"/>
            <a:ext cx="8099425" cy="3670300"/>
          </a:xfrm>
          <a:prstGeom prst="rect">
            <a:avLst/>
          </a:prstGeom>
          <a:noFill/>
          <a:ln w="9525" algn="ctr">
            <a:noFill/>
            <a:miter lim="800000"/>
            <a:headEnd/>
            <a:tailEnd/>
          </a:ln>
        </p:spPr>
      </p:pic>
      <p:sp>
        <p:nvSpPr>
          <p:cNvPr id="7172" name="Rectangle 3"/>
          <p:cNvSpPr>
            <a:spLocks noChangeArrowheads="1"/>
          </p:cNvSpPr>
          <p:nvPr/>
        </p:nvSpPr>
        <p:spPr bwMode="auto">
          <a:xfrm>
            <a:off x="152400" y="6319838"/>
            <a:ext cx="7772400" cy="461665"/>
          </a:xfrm>
          <a:prstGeom prst="rect">
            <a:avLst/>
          </a:prstGeom>
          <a:noFill/>
          <a:ln w="9525">
            <a:noFill/>
            <a:miter lim="800000"/>
            <a:headEnd/>
            <a:tailEnd/>
          </a:ln>
        </p:spPr>
        <p:txBody>
          <a:bodyPr>
            <a:spAutoFit/>
          </a:bodyPr>
          <a:lstStyle/>
          <a:p>
            <a:pPr eaLnBrk="0" hangingPunct="0"/>
            <a:r>
              <a:rPr lang="en-US" sz="1200" dirty="0"/>
              <a:t>Dougherty, D., &amp; Conway, P. H. (2008). The "3T's" Road Map to Transform US Health Care. </a:t>
            </a:r>
            <a:r>
              <a:rPr lang="en-US" sz="1200" i="1" dirty="0"/>
              <a:t>JAMA, 299(19), 2319 - 2321.</a:t>
            </a:r>
          </a:p>
        </p:txBody>
      </p:sp>
      <p:sp>
        <p:nvSpPr>
          <p:cNvPr id="6" name="Rectangle 5"/>
          <p:cNvSpPr/>
          <p:nvPr/>
        </p:nvSpPr>
        <p:spPr bwMode="auto">
          <a:xfrm>
            <a:off x="5486400" y="1676400"/>
            <a:ext cx="3200400" cy="2667000"/>
          </a:xfrm>
          <a:prstGeom prst="rect">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ustDataLst>
      <p:tags r:id="rId1"/>
    </p:custDataLst>
  </p:cSld>
  <p:clrMapOvr>
    <a:masterClrMapping/>
  </p:clrMapOvr>
  <p:transition advTm="224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Khoury et al, 2007</a:t>
            </a:r>
          </a:p>
        </p:txBody>
      </p:sp>
      <p:sp>
        <p:nvSpPr>
          <p:cNvPr id="8195" name="Rounded Rectangle 4"/>
          <p:cNvSpPr>
            <a:spLocks noChangeArrowheads="1"/>
          </p:cNvSpPr>
          <p:nvPr/>
        </p:nvSpPr>
        <p:spPr bwMode="auto">
          <a:xfrm>
            <a:off x="914400" y="1716088"/>
            <a:ext cx="1371600" cy="1295400"/>
          </a:xfrm>
          <a:prstGeom prst="roundRect">
            <a:avLst>
              <a:gd name="adj" fmla="val 16667"/>
            </a:avLst>
          </a:prstGeom>
          <a:solidFill>
            <a:schemeClr val="accent2">
              <a:lumMod val="20000"/>
              <a:lumOff val="80000"/>
            </a:schemeClr>
          </a:solidFill>
          <a:ln w="9525" algn="ctr">
            <a:solidFill>
              <a:schemeClr val="tx1"/>
            </a:solidFill>
            <a:round/>
            <a:headEnd/>
            <a:tailEnd type="triangle" w="med" len="med"/>
          </a:ln>
        </p:spPr>
        <p:txBody>
          <a:bodyPr/>
          <a:lstStyle/>
          <a:p>
            <a:pPr algn="ctr" eaLnBrk="0" hangingPunct="0"/>
            <a:r>
              <a:rPr lang="en-US" sz="1200" b="1" dirty="0"/>
              <a:t>T1</a:t>
            </a:r>
          </a:p>
          <a:p>
            <a:pPr algn="ctr" eaLnBrk="0" hangingPunct="0"/>
            <a:r>
              <a:rPr lang="en-US" sz="1200" dirty="0"/>
              <a:t>From Gene Discovery to Health Application </a:t>
            </a:r>
          </a:p>
        </p:txBody>
      </p:sp>
      <p:sp>
        <p:nvSpPr>
          <p:cNvPr id="8196" name="Rounded Rectangle 5"/>
          <p:cNvSpPr>
            <a:spLocks noChangeArrowheads="1"/>
          </p:cNvSpPr>
          <p:nvPr/>
        </p:nvSpPr>
        <p:spPr bwMode="auto">
          <a:xfrm>
            <a:off x="2895600" y="1716088"/>
            <a:ext cx="1371600" cy="1295400"/>
          </a:xfrm>
          <a:prstGeom prst="roundRect">
            <a:avLst>
              <a:gd name="adj" fmla="val 16667"/>
            </a:avLst>
          </a:prstGeom>
          <a:solidFill>
            <a:schemeClr val="accent2">
              <a:lumMod val="20000"/>
              <a:lumOff val="80000"/>
            </a:schemeClr>
          </a:solidFill>
          <a:ln w="9525" algn="ctr">
            <a:solidFill>
              <a:schemeClr val="tx1"/>
            </a:solidFill>
            <a:round/>
            <a:headEnd/>
            <a:tailEnd type="triangle" w="med" len="med"/>
          </a:ln>
        </p:spPr>
        <p:txBody>
          <a:bodyPr/>
          <a:lstStyle/>
          <a:p>
            <a:pPr algn="ctr" eaLnBrk="0" hangingPunct="0"/>
            <a:r>
              <a:rPr lang="en-US" sz="1200" b="1"/>
              <a:t>T2</a:t>
            </a:r>
          </a:p>
          <a:p>
            <a:pPr algn="ctr" eaLnBrk="0" hangingPunct="0"/>
            <a:r>
              <a:rPr lang="en-US" sz="1200"/>
              <a:t>From Health Application</a:t>
            </a:r>
            <a:r>
              <a:rPr lang="en-US" sz="1050"/>
              <a:t> </a:t>
            </a:r>
            <a:r>
              <a:rPr lang="en-US" sz="1200"/>
              <a:t> to Evidence-Based Guideline</a:t>
            </a:r>
            <a:endParaRPr lang="en-US" sz="1050"/>
          </a:p>
        </p:txBody>
      </p:sp>
      <p:sp>
        <p:nvSpPr>
          <p:cNvPr id="8197" name="Rounded Rectangle 6"/>
          <p:cNvSpPr>
            <a:spLocks noChangeArrowheads="1"/>
          </p:cNvSpPr>
          <p:nvPr/>
        </p:nvSpPr>
        <p:spPr bwMode="auto">
          <a:xfrm>
            <a:off x="4876800" y="1716088"/>
            <a:ext cx="1371600" cy="1295400"/>
          </a:xfrm>
          <a:prstGeom prst="roundRect">
            <a:avLst>
              <a:gd name="adj" fmla="val 16667"/>
            </a:avLst>
          </a:prstGeom>
          <a:solidFill>
            <a:schemeClr val="accent2">
              <a:lumMod val="20000"/>
              <a:lumOff val="80000"/>
            </a:schemeClr>
          </a:solidFill>
          <a:ln w="9525" algn="ctr">
            <a:solidFill>
              <a:schemeClr val="tx1"/>
            </a:solidFill>
            <a:round/>
            <a:headEnd/>
            <a:tailEnd type="triangle" w="med" len="med"/>
          </a:ln>
        </p:spPr>
        <p:txBody>
          <a:bodyPr/>
          <a:lstStyle/>
          <a:p>
            <a:pPr algn="ctr" eaLnBrk="0" hangingPunct="0"/>
            <a:r>
              <a:rPr lang="en-US" sz="1200" b="1"/>
              <a:t>T3</a:t>
            </a:r>
          </a:p>
          <a:p>
            <a:pPr algn="ctr" eaLnBrk="0" hangingPunct="0"/>
            <a:r>
              <a:rPr lang="en-US" sz="1200"/>
              <a:t>From </a:t>
            </a:r>
          </a:p>
          <a:p>
            <a:pPr algn="ctr" eaLnBrk="0" hangingPunct="0"/>
            <a:r>
              <a:rPr lang="en-US" sz="1200"/>
              <a:t>Guideline to </a:t>
            </a:r>
          </a:p>
          <a:p>
            <a:pPr algn="ctr" eaLnBrk="0" hangingPunct="0"/>
            <a:r>
              <a:rPr lang="en-US" sz="1200"/>
              <a:t>Health </a:t>
            </a:r>
          </a:p>
          <a:p>
            <a:pPr algn="ctr" eaLnBrk="0" hangingPunct="0"/>
            <a:r>
              <a:rPr lang="en-US" sz="1200"/>
              <a:t>Practice</a:t>
            </a:r>
            <a:endParaRPr lang="en-US" sz="1050"/>
          </a:p>
        </p:txBody>
      </p:sp>
      <p:sp>
        <p:nvSpPr>
          <p:cNvPr id="8198" name="Rounded Rectangle 7"/>
          <p:cNvSpPr>
            <a:spLocks noChangeArrowheads="1"/>
          </p:cNvSpPr>
          <p:nvPr/>
        </p:nvSpPr>
        <p:spPr bwMode="auto">
          <a:xfrm>
            <a:off x="6858000" y="1716088"/>
            <a:ext cx="1371600" cy="1295400"/>
          </a:xfrm>
          <a:prstGeom prst="roundRect">
            <a:avLst>
              <a:gd name="adj" fmla="val 16667"/>
            </a:avLst>
          </a:prstGeom>
          <a:solidFill>
            <a:schemeClr val="accent2">
              <a:lumMod val="20000"/>
              <a:lumOff val="80000"/>
            </a:schemeClr>
          </a:solidFill>
          <a:ln w="9525" algn="ctr">
            <a:solidFill>
              <a:schemeClr val="tx1"/>
            </a:solidFill>
            <a:round/>
            <a:headEnd/>
            <a:tailEnd type="triangle" w="med" len="med"/>
          </a:ln>
        </p:spPr>
        <p:txBody>
          <a:bodyPr/>
          <a:lstStyle/>
          <a:p>
            <a:pPr algn="ctr" eaLnBrk="0" hangingPunct="0"/>
            <a:r>
              <a:rPr lang="en-US" sz="1200" b="1"/>
              <a:t>T4</a:t>
            </a:r>
          </a:p>
          <a:p>
            <a:pPr algn="ctr" eaLnBrk="0" hangingPunct="0"/>
            <a:r>
              <a:rPr lang="en-US" sz="1200"/>
              <a:t>From </a:t>
            </a:r>
          </a:p>
          <a:p>
            <a:pPr algn="ctr" eaLnBrk="0" hangingPunct="0"/>
            <a:r>
              <a:rPr lang="en-US" sz="1200"/>
              <a:t>Health </a:t>
            </a:r>
          </a:p>
          <a:p>
            <a:pPr algn="ctr" eaLnBrk="0" hangingPunct="0"/>
            <a:r>
              <a:rPr lang="en-US" sz="1200"/>
              <a:t>Practice to Impact</a:t>
            </a:r>
            <a:endParaRPr lang="en-US" sz="1050"/>
          </a:p>
        </p:txBody>
      </p:sp>
      <p:sp>
        <p:nvSpPr>
          <p:cNvPr id="8199" name="TextBox 8"/>
          <p:cNvSpPr txBox="1">
            <a:spLocks noChangeArrowheads="1"/>
          </p:cNvSpPr>
          <p:nvPr/>
        </p:nvSpPr>
        <p:spPr bwMode="auto">
          <a:xfrm>
            <a:off x="990600" y="3468688"/>
            <a:ext cx="673582" cy="307777"/>
          </a:xfrm>
          <a:prstGeom prst="rect">
            <a:avLst/>
          </a:prstGeom>
          <a:noFill/>
          <a:ln w="9525">
            <a:noFill/>
            <a:miter lim="800000"/>
            <a:headEnd/>
            <a:tailEnd/>
          </a:ln>
        </p:spPr>
        <p:txBody>
          <a:bodyPr wrap="none">
            <a:spAutoFit/>
          </a:bodyPr>
          <a:lstStyle/>
          <a:p>
            <a:pPr eaLnBrk="0" hangingPunct="0"/>
            <a:r>
              <a:rPr lang="en-US" sz="1400"/>
              <a:t>HuGE</a:t>
            </a:r>
          </a:p>
        </p:txBody>
      </p:sp>
      <p:sp>
        <p:nvSpPr>
          <p:cNvPr id="8200" name="TextBox 9"/>
          <p:cNvSpPr txBox="1">
            <a:spLocks noChangeArrowheads="1"/>
          </p:cNvSpPr>
          <p:nvPr/>
        </p:nvSpPr>
        <p:spPr bwMode="auto">
          <a:xfrm>
            <a:off x="1600200" y="4638675"/>
            <a:ext cx="684803" cy="307777"/>
          </a:xfrm>
          <a:prstGeom prst="rect">
            <a:avLst/>
          </a:prstGeom>
          <a:noFill/>
          <a:ln w="9525">
            <a:noFill/>
            <a:miter lim="800000"/>
            <a:headEnd/>
            <a:tailEnd/>
          </a:ln>
        </p:spPr>
        <p:txBody>
          <a:bodyPr wrap="none">
            <a:spAutoFit/>
          </a:bodyPr>
          <a:lstStyle/>
          <a:p>
            <a:pPr eaLnBrk="0" hangingPunct="0"/>
            <a:r>
              <a:rPr lang="en-US" sz="1400"/>
              <a:t>ACCE</a:t>
            </a:r>
          </a:p>
        </p:txBody>
      </p:sp>
      <p:sp>
        <p:nvSpPr>
          <p:cNvPr id="8201" name="TextBox 10"/>
          <p:cNvSpPr txBox="1">
            <a:spLocks noChangeArrowheads="1"/>
          </p:cNvSpPr>
          <p:nvPr/>
        </p:nvSpPr>
        <p:spPr bwMode="auto">
          <a:xfrm>
            <a:off x="3810000" y="3849688"/>
            <a:ext cx="1239442" cy="523220"/>
          </a:xfrm>
          <a:prstGeom prst="rect">
            <a:avLst/>
          </a:prstGeom>
          <a:noFill/>
          <a:ln w="9525">
            <a:noFill/>
            <a:miter lim="800000"/>
            <a:headEnd/>
            <a:tailEnd/>
          </a:ln>
        </p:spPr>
        <p:txBody>
          <a:bodyPr wrap="none">
            <a:spAutoFit/>
          </a:bodyPr>
          <a:lstStyle/>
          <a:p>
            <a:pPr eaLnBrk="0" hangingPunct="0"/>
            <a:r>
              <a:rPr lang="en-US" sz="1400" dirty="0"/>
              <a:t>Guideline</a:t>
            </a:r>
          </a:p>
          <a:p>
            <a:pPr eaLnBrk="0" hangingPunct="0"/>
            <a:r>
              <a:rPr lang="en-US" sz="1400" dirty="0"/>
              <a:t>Development</a:t>
            </a:r>
          </a:p>
        </p:txBody>
      </p:sp>
      <p:sp>
        <p:nvSpPr>
          <p:cNvPr id="8202" name="TextBox 11"/>
          <p:cNvSpPr txBox="1">
            <a:spLocks noChangeArrowheads="1"/>
          </p:cNvSpPr>
          <p:nvPr/>
        </p:nvSpPr>
        <p:spPr bwMode="auto">
          <a:xfrm>
            <a:off x="5257800" y="3849688"/>
            <a:ext cx="1407758" cy="954107"/>
          </a:xfrm>
          <a:prstGeom prst="rect">
            <a:avLst/>
          </a:prstGeom>
          <a:noFill/>
          <a:ln w="9525">
            <a:noFill/>
            <a:miter lim="800000"/>
            <a:headEnd/>
            <a:tailEnd/>
          </a:ln>
        </p:spPr>
        <p:txBody>
          <a:bodyPr wrap="none">
            <a:spAutoFit/>
          </a:bodyPr>
          <a:lstStyle/>
          <a:p>
            <a:pPr eaLnBrk="0" hangingPunct="0"/>
            <a:r>
              <a:rPr lang="en-US" sz="1400"/>
              <a:t>Implementation</a:t>
            </a:r>
          </a:p>
          <a:p>
            <a:pPr eaLnBrk="0" hangingPunct="0"/>
            <a:r>
              <a:rPr lang="en-US" sz="1400"/>
              <a:t>Dissemination</a:t>
            </a:r>
          </a:p>
          <a:p>
            <a:pPr eaLnBrk="0" hangingPunct="0"/>
            <a:r>
              <a:rPr lang="en-US" sz="1400"/>
              <a:t>Diffusion</a:t>
            </a:r>
          </a:p>
          <a:p>
            <a:pPr eaLnBrk="0" hangingPunct="0"/>
            <a:r>
              <a:rPr lang="en-US" sz="1400"/>
              <a:t>Research</a:t>
            </a:r>
          </a:p>
        </p:txBody>
      </p:sp>
      <p:sp>
        <p:nvSpPr>
          <p:cNvPr id="8203" name="TextBox 12"/>
          <p:cNvSpPr txBox="1">
            <a:spLocks noChangeArrowheads="1"/>
          </p:cNvSpPr>
          <p:nvPr/>
        </p:nvSpPr>
        <p:spPr bwMode="auto">
          <a:xfrm>
            <a:off x="7467600" y="3849688"/>
            <a:ext cx="1000595" cy="523220"/>
          </a:xfrm>
          <a:prstGeom prst="rect">
            <a:avLst/>
          </a:prstGeom>
          <a:noFill/>
          <a:ln w="9525">
            <a:noFill/>
            <a:miter lim="800000"/>
            <a:headEnd/>
            <a:tailEnd/>
          </a:ln>
        </p:spPr>
        <p:txBody>
          <a:bodyPr wrap="none">
            <a:spAutoFit/>
          </a:bodyPr>
          <a:lstStyle/>
          <a:p>
            <a:pPr eaLnBrk="0" hangingPunct="0"/>
            <a:r>
              <a:rPr lang="en-US" sz="1400"/>
              <a:t>Outcomes</a:t>
            </a:r>
          </a:p>
          <a:p>
            <a:pPr eaLnBrk="0" hangingPunct="0"/>
            <a:r>
              <a:rPr lang="en-US" sz="1400"/>
              <a:t>Research</a:t>
            </a:r>
          </a:p>
        </p:txBody>
      </p:sp>
      <p:cxnSp>
        <p:nvCxnSpPr>
          <p:cNvPr id="8204" name="Straight Connector 14"/>
          <p:cNvCxnSpPr>
            <a:cxnSpLocks noChangeShapeType="1"/>
          </p:cNvCxnSpPr>
          <p:nvPr/>
        </p:nvCxnSpPr>
        <p:spPr bwMode="auto">
          <a:xfrm>
            <a:off x="1600200" y="1335088"/>
            <a:ext cx="5943600" cy="1587"/>
          </a:xfrm>
          <a:prstGeom prst="line">
            <a:avLst/>
          </a:prstGeom>
          <a:noFill/>
          <a:ln w="9525" algn="ctr">
            <a:solidFill>
              <a:schemeClr val="tx1"/>
            </a:solidFill>
            <a:round/>
            <a:headEnd/>
            <a:tailEnd/>
          </a:ln>
        </p:spPr>
      </p:cxnSp>
      <p:cxnSp>
        <p:nvCxnSpPr>
          <p:cNvPr id="8205" name="Straight Arrow Connector 15"/>
          <p:cNvCxnSpPr>
            <a:cxnSpLocks noChangeShapeType="1"/>
            <a:endCxn id="8195" idx="0"/>
          </p:cNvCxnSpPr>
          <p:nvPr/>
        </p:nvCxnSpPr>
        <p:spPr bwMode="auto">
          <a:xfrm rot="5400000">
            <a:off x="1409701" y="1524000"/>
            <a:ext cx="381000" cy="3175"/>
          </a:xfrm>
          <a:prstGeom prst="straightConnector1">
            <a:avLst/>
          </a:prstGeom>
          <a:noFill/>
          <a:ln w="9525" algn="ctr">
            <a:solidFill>
              <a:schemeClr val="tx1"/>
            </a:solidFill>
            <a:round/>
            <a:headEnd/>
            <a:tailEnd type="arrow" w="med" len="med"/>
          </a:ln>
        </p:spPr>
      </p:cxnSp>
      <p:cxnSp>
        <p:nvCxnSpPr>
          <p:cNvPr id="8206" name="Straight Arrow Connector 17"/>
          <p:cNvCxnSpPr>
            <a:cxnSpLocks noChangeShapeType="1"/>
            <a:endCxn id="8196" idx="0"/>
          </p:cNvCxnSpPr>
          <p:nvPr/>
        </p:nvCxnSpPr>
        <p:spPr bwMode="auto">
          <a:xfrm rot="5400000">
            <a:off x="3390901" y="1524000"/>
            <a:ext cx="381000" cy="3175"/>
          </a:xfrm>
          <a:prstGeom prst="straightConnector1">
            <a:avLst/>
          </a:prstGeom>
          <a:noFill/>
          <a:ln w="9525" algn="ctr">
            <a:solidFill>
              <a:schemeClr val="tx1"/>
            </a:solidFill>
            <a:round/>
            <a:headEnd/>
            <a:tailEnd type="arrow" w="med" len="med"/>
          </a:ln>
        </p:spPr>
      </p:cxnSp>
      <p:cxnSp>
        <p:nvCxnSpPr>
          <p:cNvPr id="8207" name="Straight Arrow Connector 19"/>
          <p:cNvCxnSpPr>
            <a:cxnSpLocks noChangeShapeType="1"/>
            <a:endCxn id="8197" idx="0"/>
          </p:cNvCxnSpPr>
          <p:nvPr/>
        </p:nvCxnSpPr>
        <p:spPr bwMode="auto">
          <a:xfrm rot="5400000">
            <a:off x="5372101" y="1524000"/>
            <a:ext cx="381000" cy="3175"/>
          </a:xfrm>
          <a:prstGeom prst="straightConnector1">
            <a:avLst/>
          </a:prstGeom>
          <a:noFill/>
          <a:ln w="9525" algn="ctr">
            <a:solidFill>
              <a:schemeClr val="tx1"/>
            </a:solidFill>
            <a:round/>
            <a:headEnd/>
            <a:tailEnd type="arrow" w="med" len="med"/>
          </a:ln>
        </p:spPr>
      </p:cxnSp>
      <p:cxnSp>
        <p:nvCxnSpPr>
          <p:cNvPr id="8208" name="Straight Arrow Connector 21"/>
          <p:cNvCxnSpPr>
            <a:cxnSpLocks noChangeShapeType="1"/>
            <a:endCxn id="8198" idx="0"/>
          </p:cNvCxnSpPr>
          <p:nvPr/>
        </p:nvCxnSpPr>
        <p:spPr bwMode="auto">
          <a:xfrm rot="5400000">
            <a:off x="7353301" y="1524000"/>
            <a:ext cx="381000" cy="3175"/>
          </a:xfrm>
          <a:prstGeom prst="straightConnector1">
            <a:avLst/>
          </a:prstGeom>
          <a:noFill/>
          <a:ln w="9525" algn="ctr">
            <a:solidFill>
              <a:schemeClr val="tx1"/>
            </a:solidFill>
            <a:round/>
            <a:headEnd/>
            <a:tailEnd type="arrow" w="med" len="med"/>
          </a:ln>
        </p:spPr>
      </p:cxnSp>
      <p:cxnSp>
        <p:nvCxnSpPr>
          <p:cNvPr id="8209" name="Straight Connector 27"/>
          <p:cNvCxnSpPr>
            <a:cxnSpLocks noChangeShapeType="1"/>
          </p:cNvCxnSpPr>
          <p:nvPr/>
        </p:nvCxnSpPr>
        <p:spPr bwMode="auto">
          <a:xfrm>
            <a:off x="914400" y="3240088"/>
            <a:ext cx="7315200" cy="1587"/>
          </a:xfrm>
          <a:prstGeom prst="line">
            <a:avLst/>
          </a:prstGeom>
          <a:noFill/>
          <a:ln w="9525" algn="ctr">
            <a:solidFill>
              <a:schemeClr val="tx1"/>
            </a:solidFill>
            <a:round/>
            <a:headEnd/>
            <a:tailEnd/>
          </a:ln>
        </p:spPr>
      </p:cxnSp>
      <p:cxnSp>
        <p:nvCxnSpPr>
          <p:cNvPr id="8210" name="Straight Connector 29"/>
          <p:cNvCxnSpPr>
            <a:cxnSpLocks noChangeShapeType="1"/>
          </p:cNvCxnSpPr>
          <p:nvPr/>
        </p:nvCxnSpPr>
        <p:spPr bwMode="auto">
          <a:xfrm>
            <a:off x="1600200" y="3621088"/>
            <a:ext cx="6553200" cy="1587"/>
          </a:xfrm>
          <a:prstGeom prst="line">
            <a:avLst/>
          </a:prstGeom>
          <a:noFill/>
          <a:ln w="9525" algn="ctr">
            <a:solidFill>
              <a:schemeClr val="tx1"/>
            </a:solidFill>
            <a:prstDash val="dash"/>
            <a:round/>
            <a:headEnd/>
            <a:tailEnd/>
          </a:ln>
        </p:spPr>
      </p:cxnSp>
      <p:cxnSp>
        <p:nvCxnSpPr>
          <p:cNvPr id="8212" name="Straight Connector 32"/>
          <p:cNvCxnSpPr>
            <a:cxnSpLocks noChangeShapeType="1"/>
          </p:cNvCxnSpPr>
          <p:nvPr/>
        </p:nvCxnSpPr>
        <p:spPr bwMode="auto">
          <a:xfrm>
            <a:off x="2286000" y="4789488"/>
            <a:ext cx="5867400" cy="1587"/>
          </a:xfrm>
          <a:prstGeom prst="line">
            <a:avLst/>
          </a:prstGeom>
          <a:noFill/>
          <a:ln w="9525" algn="ctr">
            <a:solidFill>
              <a:schemeClr val="tx1"/>
            </a:solidFill>
            <a:prstDash val="dash"/>
            <a:round/>
            <a:headEnd/>
            <a:tailEnd/>
          </a:ln>
        </p:spPr>
      </p:cxnSp>
      <p:sp>
        <p:nvSpPr>
          <p:cNvPr id="8213" name="TextBox 39"/>
          <p:cNvSpPr txBox="1">
            <a:spLocks noChangeArrowheads="1"/>
          </p:cNvSpPr>
          <p:nvPr/>
        </p:nvSpPr>
        <p:spPr bwMode="auto">
          <a:xfrm>
            <a:off x="2436813" y="4992688"/>
            <a:ext cx="841897" cy="738664"/>
          </a:xfrm>
          <a:prstGeom prst="rect">
            <a:avLst/>
          </a:prstGeom>
          <a:noFill/>
          <a:ln w="9525">
            <a:noFill/>
            <a:miter lim="800000"/>
            <a:headEnd/>
            <a:tailEnd/>
          </a:ln>
        </p:spPr>
        <p:txBody>
          <a:bodyPr wrap="none">
            <a:spAutoFit/>
          </a:bodyPr>
          <a:lstStyle/>
          <a:p>
            <a:pPr eaLnBrk="0" hangingPunct="0"/>
            <a:r>
              <a:rPr lang="en-US" sz="1400"/>
              <a:t>Phase I</a:t>
            </a:r>
          </a:p>
          <a:p>
            <a:pPr eaLnBrk="0" hangingPunct="0"/>
            <a:r>
              <a:rPr lang="en-US" sz="1400"/>
              <a:t>Phase II</a:t>
            </a:r>
          </a:p>
          <a:p>
            <a:pPr eaLnBrk="0" hangingPunct="0"/>
            <a:r>
              <a:rPr lang="en-US" sz="1400"/>
              <a:t>Trials</a:t>
            </a:r>
          </a:p>
        </p:txBody>
      </p:sp>
      <p:sp>
        <p:nvSpPr>
          <p:cNvPr id="8214" name="TextBox 40"/>
          <p:cNvSpPr txBox="1">
            <a:spLocks noChangeArrowheads="1"/>
          </p:cNvSpPr>
          <p:nvPr/>
        </p:nvSpPr>
        <p:spPr bwMode="auto">
          <a:xfrm>
            <a:off x="3962400" y="4992688"/>
            <a:ext cx="891591" cy="523220"/>
          </a:xfrm>
          <a:prstGeom prst="rect">
            <a:avLst/>
          </a:prstGeom>
          <a:noFill/>
          <a:ln w="9525">
            <a:noFill/>
            <a:miter lim="800000"/>
            <a:headEnd/>
            <a:tailEnd/>
          </a:ln>
        </p:spPr>
        <p:txBody>
          <a:bodyPr wrap="none">
            <a:spAutoFit/>
          </a:bodyPr>
          <a:lstStyle/>
          <a:p>
            <a:pPr eaLnBrk="0" hangingPunct="0"/>
            <a:r>
              <a:rPr lang="en-US" sz="1400"/>
              <a:t>Phase III</a:t>
            </a:r>
          </a:p>
          <a:p>
            <a:pPr eaLnBrk="0" hangingPunct="0"/>
            <a:r>
              <a:rPr lang="en-US" sz="1400"/>
              <a:t>Trials</a:t>
            </a:r>
          </a:p>
        </p:txBody>
      </p:sp>
      <p:sp>
        <p:nvSpPr>
          <p:cNvPr id="8215" name="TextBox 41"/>
          <p:cNvSpPr txBox="1">
            <a:spLocks noChangeArrowheads="1"/>
          </p:cNvSpPr>
          <p:nvPr/>
        </p:nvSpPr>
        <p:spPr bwMode="auto">
          <a:xfrm>
            <a:off x="5761038" y="4992688"/>
            <a:ext cx="912429" cy="523220"/>
          </a:xfrm>
          <a:prstGeom prst="rect">
            <a:avLst/>
          </a:prstGeom>
          <a:noFill/>
          <a:ln w="9525">
            <a:noFill/>
            <a:miter lim="800000"/>
            <a:headEnd/>
            <a:tailEnd/>
          </a:ln>
        </p:spPr>
        <p:txBody>
          <a:bodyPr wrap="none">
            <a:spAutoFit/>
          </a:bodyPr>
          <a:lstStyle/>
          <a:p>
            <a:pPr eaLnBrk="0" hangingPunct="0"/>
            <a:r>
              <a:rPr lang="en-US" sz="1400"/>
              <a:t>Phase IV</a:t>
            </a:r>
          </a:p>
          <a:p>
            <a:pPr eaLnBrk="0" hangingPunct="0"/>
            <a:r>
              <a:rPr lang="en-US" sz="1400"/>
              <a:t>Trials</a:t>
            </a:r>
          </a:p>
        </p:txBody>
      </p:sp>
      <p:sp>
        <p:nvSpPr>
          <p:cNvPr id="8216" name="Rectangle 23"/>
          <p:cNvSpPr>
            <a:spLocks noChangeArrowheads="1"/>
          </p:cNvSpPr>
          <p:nvPr/>
        </p:nvSpPr>
        <p:spPr bwMode="auto">
          <a:xfrm>
            <a:off x="152400" y="6135688"/>
            <a:ext cx="7620000" cy="646331"/>
          </a:xfrm>
          <a:prstGeom prst="rect">
            <a:avLst/>
          </a:prstGeom>
          <a:noFill/>
          <a:ln w="9525">
            <a:noFill/>
            <a:miter lim="800000"/>
            <a:headEnd/>
            <a:tailEnd/>
          </a:ln>
        </p:spPr>
        <p:txBody>
          <a:bodyPr wrap="square">
            <a:spAutoFit/>
          </a:bodyPr>
          <a:lstStyle/>
          <a:p>
            <a:pPr eaLnBrk="0" hangingPunct="0"/>
            <a:r>
              <a:rPr lang="en-US" sz="1200" dirty="0" err="1"/>
              <a:t>Khoury</a:t>
            </a:r>
            <a:r>
              <a:rPr lang="en-US" sz="1200" dirty="0"/>
              <a:t>, M. J., Gwinn, M., Yoon, P. W., Dowling, N., Moore, C. A., &amp; Bradley, L. (2007). The continuum of translation research in genomic medicine: how can we accelerate the appropriate integration of human genome discoveries into health care and disease prevention? </a:t>
            </a:r>
            <a:r>
              <a:rPr lang="en-US" sz="1200" i="1" dirty="0"/>
              <a:t>Genetics in Medicine, 9(10), 665-674.</a:t>
            </a:r>
          </a:p>
        </p:txBody>
      </p:sp>
      <p:sp>
        <p:nvSpPr>
          <p:cNvPr id="26" name="Rectangle 25"/>
          <p:cNvSpPr/>
          <p:nvPr/>
        </p:nvSpPr>
        <p:spPr bwMode="auto">
          <a:xfrm>
            <a:off x="4572000" y="1143000"/>
            <a:ext cx="3810000" cy="2286000"/>
          </a:xfrm>
          <a:prstGeom prst="rect">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29" name="Straight Arrow Connector 28"/>
          <p:cNvCxnSpPr/>
          <p:nvPr/>
        </p:nvCxnSpPr>
        <p:spPr bwMode="auto">
          <a:xfrm rot="16200000" flipV="1">
            <a:off x="4100017" y="3544367"/>
            <a:ext cx="649288" cy="101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ustDataLst>
      <p:tags r:id="rId1"/>
    </p:custDataLst>
  </p:cSld>
  <p:clrMapOvr>
    <a:masterClrMapping/>
  </p:clrMapOvr>
  <p:transition advTm="32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Synthesis of Translational Models</a:t>
            </a:r>
          </a:p>
        </p:txBody>
      </p:sp>
      <p:sp>
        <p:nvSpPr>
          <p:cNvPr id="9" name="TextBox 8"/>
          <p:cNvSpPr txBox="1">
            <a:spLocks noChangeArrowheads="1"/>
          </p:cNvSpPr>
          <p:nvPr/>
        </p:nvSpPr>
        <p:spPr bwMode="auto">
          <a:xfrm>
            <a:off x="76200" y="6477000"/>
            <a:ext cx="3310522" cy="261610"/>
          </a:xfrm>
          <a:prstGeom prst="rect">
            <a:avLst/>
          </a:prstGeom>
          <a:noFill/>
          <a:ln w="9525">
            <a:noFill/>
            <a:miter lim="800000"/>
            <a:headEnd/>
            <a:tailEnd/>
          </a:ln>
        </p:spPr>
        <p:txBody>
          <a:bodyPr wrap="none">
            <a:spAutoFit/>
          </a:bodyPr>
          <a:lstStyle/>
          <a:p>
            <a:pPr eaLnBrk="0" hangingPunct="0"/>
            <a:r>
              <a:rPr lang="en-US" sz="1100" dirty="0"/>
              <a:t>from </a:t>
            </a:r>
            <a:r>
              <a:rPr lang="en-US" sz="1100" dirty="0" err="1"/>
              <a:t>Trochim</a:t>
            </a:r>
            <a:r>
              <a:rPr lang="en-US" sz="1100" dirty="0"/>
              <a:t>. Kane, Graham and </a:t>
            </a:r>
            <a:r>
              <a:rPr lang="en-US" sz="1100" dirty="0" err="1"/>
              <a:t>Pincus</a:t>
            </a:r>
            <a:r>
              <a:rPr lang="en-US" sz="1100" dirty="0"/>
              <a:t> </a:t>
            </a:r>
            <a:r>
              <a:rPr lang="en-US" sz="1100" dirty="0" smtClean="0"/>
              <a:t>(In progress.)</a:t>
            </a:r>
            <a:endParaRPr lang="en-US" sz="1100" dirty="0"/>
          </a:p>
        </p:txBody>
      </p:sp>
      <p:grpSp>
        <p:nvGrpSpPr>
          <p:cNvPr id="2" name="Group 55"/>
          <p:cNvGrpSpPr>
            <a:grpSpLocks/>
          </p:cNvGrpSpPr>
          <p:nvPr/>
        </p:nvGrpSpPr>
        <p:grpSpPr bwMode="auto">
          <a:xfrm>
            <a:off x="647700" y="2754313"/>
            <a:ext cx="7791450" cy="758825"/>
            <a:chOff x="647700" y="2727325"/>
            <a:chExt cx="7791450" cy="758825"/>
          </a:xfrm>
        </p:grpSpPr>
        <p:sp>
          <p:nvSpPr>
            <p:cNvPr id="13" name="Rectangle 12"/>
            <p:cNvSpPr/>
            <p:nvPr/>
          </p:nvSpPr>
          <p:spPr>
            <a:xfrm>
              <a:off x="666750" y="2736850"/>
              <a:ext cx="7772400" cy="749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nvGrpSpPr>
            <p:cNvPr id="3" name="Group 66"/>
            <p:cNvGrpSpPr>
              <a:grpSpLocks/>
            </p:cNvGrpSpPr>
            <p:nvPr/>
          </p:nvGrpSpPr>
          <p:grpSpPr bwMode="auto">
            <a:xfrm>
              <a:off x="647700" y="2727325"/>
              <a:ext cx="7781925" cy="746125"/>
              <a:chOff x="619125" y="2968794"/>
              <a:chExt cx="7781925" cy="745956"/>
            </a:xfrm>
          </p:grpSpPr>
          <p:cxnSp>
            <p:nvCxnSpPr>
              <p:cNvPr id="23" name="Straight Arrow Connector 22"/>
              <p:cNvCxnSpPr/>
              <p:nvPr/>
            </p:nvCxnSpPr>
            <p:spPr>
              <a:xfrm>
                <a:off x="6400800" y="3505247"/>
                <a:ext cx="2000250" cy="31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33900" y="3500486"/>
                <a:ext cx="1866900" cy="79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8175" y="3479853"/>
                <a:ext cx="3886200" cy="28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269" name="TextBox 14"/>
              <p:cNvSpPr txBox="1">
                <a:spLocks noChangeArrowheads="1"/>
              </p:cNvSpPr>
              <p:nvPr/>
            </p:nvSpPr>
            <p:spPr bwMode="auto">
              <a:xfrm>
                <a:off x="619125" y="3499306"/>
                <a:ext cx="1093956" cy="215444"/>
              </a:xfrm>
              <a:prstGeom prst="rect">
                <a:avLst/>
              </a:prstGeom>
              <a:noFill/>
              <a:ln w="9525">
                <a:noFill/>
                <a:miter lim="800000"/>
                <a:headEnd/>
                <a:tailEnd/>
              </a:ln>
            </p:spPr>
            <p:txBody>
              <a:bodyPr>
                <a:spAutoFit/>
              </a:bodyPr>
              <a:lstStyle/>
              <a:p>
                <a:pPr eaLnBrk="0" hangingPunct="0"/>
                <a:r>
                  <a:rPr lang="en-US" sz="800"/>
                  <a:t>Westfall et al, 2007</a:t>
                </a:r>
              </a:p>
            </p:txBody>
          </p:sp>
          <p:sp>
            <p:nvSpPr>
              <p:cNvPr id="9270" name="TextBox 11"/>
              <p:cNvSpPr txBox="1">
                <a:spLocks noChangeArrowheads="1"/>
              </p:cNvSpPr>
              <p:nvPr/>
            </p:nvSpPr>
            <p:spPr bwMode="auto">
              <a:xfrm>
                <a:off x="2152650" y="2968794"/>
                <a:ext cx="806450"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Bench </a:t>
                </a:r>
                <a:r>
                  <a:rPr lang="en-US" sz="900">
                    <a:sym typeface="Wingdings" pitchFamily="2" charset="2"/>
                  </a:rPr>
                  <a:t> </a:t>
                </a:r>
              </a:p>
              <a:p>
                <a:pPr algn="ctr" eaLnBrk="0" hangingPunct="0"/>
                <a:r>
                  <a:rPr lang="en-US" sz="900"/>
                  <a:t>Bedside</a:t>
                </a:r>
              </a:p>
            </p:txBody>
          </p:sp>
          <p:sp>
            <p:nvSpPr>
              <p:cNvPr id="9271" name="TextBox 12"/>
              <p:cNvSpPr txBox="1">
                <a:spLocks noChangeArrowheads="1"/>
              </p:cNvSpPr>
              <p:nvPr/>
            </p:nvSpPr>
            <p:spPr bwMode="auto">
              <a:xfrm>
                <a:off x="4543425" y="2968794"/>
                <a:ext cx="1828800"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Bedside </a:t>
                </a:r>
                <a:r>
                  <a:rPr lang="en-US" sz="900">
                    <a:sym typeface="Wingdings" pitchFamily="2" charset="2"/>
                  </a:rPr>
                  <a:t> </a:t>
                </a:r>
              </a:p>
              <a:p>
                <a:pPr algn="ctr" eaLnBrk="0" hangingPunct="0"/>
                <a:r>
                  <a:rPr lang="en-US" sz="900"/>
                  <a:t>Practice-Based Research</a:t>
                </a:r>
              </a:p>
            </p:txBody>
          </p:sp>
          <p:sp>
            <p:nvSpPr>
              <p:cNvPr id="9272" name="TextBox 13"/>
              <p:cNvSpPr txBox="1">
                <a:spLocks noChangeArrowheads="1"/>
              </p:cNvSpPr>
              <p:nvPr/>
            </p:nvSpPr>
            <p:spPr bwMode="auto">
              <a:xfrm>
                <a:off x="6629400" y="2968794"/>
                <a:ext cx="1676400" cy="507831"/>
              </a:xfrm>
              <a:prstGeom prst="rect">
                <a:avLst/>
              </a:prstGeom>
              <a:noFill/>
              <a:ln w="9525">
                <a:noFill/>
                <a:miter lim="800000"/>
                <a:headEnd/>
                <a:tailEnd/>
              </a:ln>
            </p:spPr>
            <p:txBody>
              <a:bodyPr>
                <a:spAutoFit/>
              </a:bodyPr>
              <a:lstStyle/>
              <a:p>
                <a:pPr algn="ctr" eaLnBrk="0" hangingPunct="0"/>
                <a:r>
                  <a:rPr lang="en-US" sz="900" b="1"/>
                  <a:t>T3</a:t>
                </a:r>
              </a:p>
              <a:p>
                <a:pPr algn="ctr" eaLnBrk="0" hangingPunct="0"/>
                <a:r>
                  <a:rPr lang="en-US" sz="900"/>
                  <a:t>Practice-Based Research </a:t>
                </a:r>
                <a:r>
                  <a:rPr lang="en-US" sz="900">
                    <a:sym typeface="Wingdings" pitchFamily="2" charset="2"/>
                  </a:rPr>
                  <a:t></a:t>
                </a:r>
              </a:p>
              <a:p>
                <a:pPr algn="ctr" eaLnBrk="0" hangingPunct="0"/>
                <a:r>
                  <a:rPr lang="en-US" sz="900"/>
                  <a:t>Practice</a:t>
                </a:r>
              </a:p>
            </p:txBody>
          </p:sp>
        </p:grpSp>
      </p:grpSp>
      <p:grpSp>
        <p:nvGrpSpPr>
          <p:cNvPr id="4" name="Group 65"/>
          <p:cNvGrpSpPr>
            <a:grpSpLocks/>
          </p:cNvGrpSpPr>
          <p:nvPr/>
        </p:nvGrpSpPr>
        <p:grpSpPr bwMode="auto">
          <a:xfrm>
            <a:off x="647700" y="1941513"/>
            <a:ext cx="7786688" cy="749300"/>
            <a:chOff x="619125" y="1752600"/>
            <a:chExt cx="7786688" cy="748844"/>
          </a:xfrm>
        </p:grpSpPr>
        <p:cxnSp>
          <p:nvCxnSpPr>
            <p:cNvPr id="31" name="Straight Arrow Connector 30"/>
            <p:cNvCxnSpPr/>
            <p:nvPr/>
          </p:nvCxnSpPr>
          <p:spPr>
            <a:xfrm>
              <a:off x="4543425" y="2285675"/>
              <a:ext cx="3862388" cy="47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47700" y="2276156"/>
              <a:ext cx="3890963" cy="9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261" name="TextBox 17"/>
            <p:cNvSpPr txBox="1">
              <a:spLocks noChangeArrowheads="1"/>
            </p:cNvSpPr>
            <p:nvPr/>
          </p:nvSpPr>
          <p:spPr bwMode="auto">
            <a:xfrm>
              <a:off x="619125" y="2286000"/>
              <a:ext cx="958578" cy="215444"/>
            </a:xfrm>
            <a:prstGeom prst="rect">
              <a:avLst/>
            </a:prstGeom>
            <a:noFill/>
            <a:ln w="9525">
              <a:noFill/>
              <a:miter lim="800000"/>
              <a:headEnd/>
              <a:tailEnd/>
            </a:ln>
          </p:spPr>
          <p:txBody>
            <a:bodyPr>
              <a:spAutoFit/>
            </a:bodyPr>
            <a:lstStyle/>
            <a:p>
              <a:pPr eaLnBrk="0" hangingPunct="0"/>
              <a:r>
                <a:rPr lang="en-US" sz="800"/>
                <a:t>Sung et al, 2003</a:t>
              </a:r>
            </a:p>
          </p:txBody>
        </p:sp>
        <p:sp>
          <p:nvSpPr>
            <p:cNvPr id="9262" name="TextBox 15"/>
            <p:cNvSpPr txBox="1">
              <a:spLocks noChangeArrowheads="1"/>
            </p:cNvSpPr>
            <p:nvPr/>
          </p:nvSpPr>
          <p:spPr bwMode="auto">
            <a:xfrm>
              <a:off x="1631950" y="1752600"/>
              <a:ext cx="1873250"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Basic Biomedical Research </a:t>
              </a:r>
              <a:r>
                <a:rPr lang="en-US" sz="900">
                  <a:sym typeface="Wingdings" pitchFamily="2" charset="2"/>
                </a:rPr>
                <a:t> </a:t>
              </a:r>
              <a:r>
                <a:rPr lang="en-US" sz="900"/>
                <a:t>Clinical Science and Knowledge</a:t>
              </a:r>
            </a:p>
          </p:txBody>
        </p:sp>
        <p:sp>
          <p:nvSpPr>
            <p:cNvPr id="9263" name="TextBox 16"/>
            <p:cNvSpPr txBox="1">
              <a:spLocks noChangeArrowheads="1"/>
            </p:cNvSpPr>
            <p:nvPr/>
          </p:nvSpPr>
          <p:spPr bwMode="auto">
            <a:xfrm>
              <a:off x="5489574" y="1752600"/>
              <a:ext cx="2044701"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Clinical Science and Knowledge </a:t>
              </a:r>
              <a:r>
                <a:rPr lang="en-US" sz="900">
                  <a:sym typeface="Wingdings" pitchFamily="2" charset="2"/>
                </a:rPr>
                <a:t> </a:t>
              </a:r>
            </a:p>
            <a:p>
              <a:pPr algn="ctr" eaLnBrk="0" hangingPunct="0"/>
              <a:r>
                <a:rPr lang="en-US" sz="900"/>
                <a:t>Improved Health</a:t>
              </a:r>
            </a:p>
          </p:txBody>
        </p:sp>
      </p:grpSp>
      <p:grpSp>
        <p:nvGrpSpPr>
          <p:cNvPr id="5" name="Group 67"/>
          <p:cNvGrpSpPr>
            <a:grpSpLocks/>
          </p:cNvGrpSpPr>
          <p:nvPr/>
        </p:nvGrpSpPr>
        <p:grpSpPr bwMode="auto">
          <a:xfrm>
            <a:off x="628650" y="3511550"/>
            <a:ext cx="7791450" cy="893763"/>
            <a:chOff x="600075" y="3897094"/>
            <a:chExt cx="7791450" cy="893981"/>
          </a:xfrm>
        </p:grpSpPr>
        <p:sp>
          <p:nvSpPr>
            <p:cNvPr id="9252" name="TextBox 21"/>
            <p:cNvSpPr txBox="1">
              <a:spLocks noChangeArrowheads="1"/>
            </p:cNvSpPr>
            <p:nvPr/>
          </p:nvSpPr>
          <p:spPr bwMode="auto">
            <a:xfrm>
              <a:off x="600075" y="4575631"/>
              <a:ext cx="1571084" cy="215444"/>
            </a:xfrm>
            <a:prstGeom prst="rect">
              <a:avLst/>
            </a:prstGeom>
            <a:noFill/>
            <a:ln w="9525">
              <a:noFill/>
              <a:miter lim="800000"/>
              <a:headEnd/>
              <a:tailEnd/>
            </a:ln>
          </p:spPr>
          <p:txBody>
            <a:bodyPr>
              <a:spAutoFit/>
            </a:bodyPr>
            <a:lstStyle/>
            <a:p>
              <a:pPr eaLnBrk="0" hangingPunct="0"/>
              <a:r>
                <a:rPr lang="en-US" sz="800"/>
                <a:t>Dougherty &amp; Conway, 2008</a:t>
              </a:r>
            </a:p>
          </p:txBody>
        </p:sp>
        <p:sp>
          <p:nvSpPr>
            <p:cNvPr id="9253" name="TextBox 18"/>
            <p:cNvSpPr txBox="1">
              <a:spLocks noChangeArrowheads="1"/>
            </p:cNvSpPr>
            <p:nvPr/>
          </p:nvSpPr>
          <p:spPr bwMode="auto">
            <a:xfrm>
              <a:off x="685800" y="4035594"/>
              <a:ext cx="1806575"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Basic Biomedical Science </a:t>
              </a:r>
              <a:r>
                <a:rPr lang="en-US" sz="900">
                  <a:sym typeface="Wingdings" pitchFamily="2" charset="2"/>
                </a:rPr>
                <a:t></a:t>
              </a:r>
            </a:p>
            <a:p>
              <a:pPr algn="ctr" eaLnBrk="0" hangingPunct="0"/>
              <a:r>
                <a:rPr lang="en-US" sz="900"/>
                <a:t> Clinical Efficacy Knowledge</a:t>
              </a:r>
            </a:p>
          </p:txBody>
        </p:sp>
        <p:sp>
          <p:nvSpPr>
            <p:cNvPr id="9254" name="TextBox 19"/>
            <p:cNvSpPr txBox="1">
              <a:spLocks noChangeArrowheads="1"/>
            </p:cNvSpPr>
            <p:nvPr/>
          </p:nvSpPr>
          <p:spPr bwMode="auto">
            <a:xfrm>
              <a:off x="2581275" y="4035594"/>
              <a:ext cx="1873250"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Clinical Efficacy Knowledge </a:t>
              </a:r>
              <a:r>
                <a:rPr lang="en-US" sz="900">
                  <a:sym typeface="Wingdings" pitchFamily="2" charset="2"/>
                </a:rPr>
                <a:t> </a:t>
              </a:r>
            </a:p>
            <a:p>
              <a:pPr algn="ctr" eaLnBrk="0" hangingPunct="0"/>
              <a:r>
                <a:rPr lang="en-US" sz="900"/>
                <a:t>Clinical Effectiveness Knowledge </a:t>
              </a:r>
            </a:p>
          </p:txBody>
        </p:sp>
        <p:sp>
          <p:nvSpPr>
            <p:cNvPr id="9255" name="TextBox 20"/>
            <p:cNvSpPr txBox="1">
              <a:spLocks noChangeArrowheads="1"/>
            </p:cNvSpPr>
            <p:nvPr/>
          </p:nvSpPr>
          <p:spPr bwMode="auto">
            <a:xfrm>
              <a:off x="5562600" y="3897094"/>
              <a:ext cx="2130425" cy="646331"/>
            </a:xfrm>
            <a:prstGeom prst="rect">
              <a:avLst/>
            </a:prstGeom>
            <a:noFill/>
            <a:ln w="9525">
              <a:noFill/>
              <a:miter lim="800000"/>
              <a:headEnd/>
              <a:tailEnd/>
            </a:ln>
          </p:spPr>
          <p:txBody>
            <a:bodyPr>
              <a:spAutoFit/>
            </a:bodyPr>
            <a:lstStyle/>
            <a:p>
              <a:pPr algn="ctr" eaLnBrk="0" hangingPunct="0"/>
              <a:r>
                <a:rPr lang="en-US" sz="900" b="1"/>
                <a:t>T3</a:t>
              </a:r>
            </a:p>
            <a:p>
              <a:pPr algn="ctr" eaLnBrk="0" hangingPunct="0"/>
              <a:r>
                <a:rPr lang="en-US" sz="900"/>
                <a:t>Clinical Effectiveness Knowledge  </a:t>
              </a:r>
              <a:r>
                <a:rPr lang="en-US" sz="900">
                  <a:sym typeface="Wingdings" pitchFamily="2" charset="2"/>
                </a:rPr>
                <a:t> </a:t>
              </a:r>
            </a:p>
            <a:p>
              <a:pPr algn="ctr" eaLnBrk="0" hangingPunct="0"/>
              <a:r>
                <a:rPr lang="en-US" sz="900">
                  <a:sym typeface="Wingdings" pitchFamily="2" charset="2"/>
                </a:rPr>
                <a:t>Improved Health Care Quality and Value and Population Health</a:t>
              </a:r>
              <a:endParaRPr lang="en-US" sz="900"/>
            </a:p>
          </p:txBody>
        </p:sp>
        <p:cxnSp>
          <p:nvCxnSpPr>
            <p:cNvPr id="41" name="Straight Arrow Connector 40"/>
            <p:cNvCxnSpPr/>
            <p:nvPr/>
          </p:nvCxnSpPr>
          <p:spPr>
            <a:xfrm>
              <a:off x="623888" y="4560831"/>
              <a:ext cx="1966912" cy="127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590800" y="4565595"/>
              <a:ext cx="1933575" cy="190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519613" y="4565595"/>
              <a:ext cx="3871912" cy="142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6" name="Group 56"/>
          <p:cNvGrpSpPr>
            <a:grpSpLocks/>
          </p:cNvGrpSpPr>
          <p:nvPr/>
        </p:nvGrpSpPr>
        <p:grpSpPr bwMode="auto">
          <a:xfrm>
            <a:off x="638175" y="4427538"/>
            <a:ext cx="7781925" cy="914400"/>
            <a:chOff x="638175" y="4400550"/>
            <a:chExt cx="7781925" cy="914400"/>
          </a:xfrm>
        </p:grpSpPr>
        <p:sp>
          <p:nvSpPr>
            <p:cNvPr id="12" name="Rectangle 11"/>
            <p:cNvSpPr/>
            <p:nvPr/>
          </p:nvSpPr>
          <p:spPr>
            <a:xfrm>
              <a:off x="638175" y="4400550"/>
              <a:ext cx="7781925" cy="9144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nvGrpSpPr>
            <p:cNvPr id="7" name="Group 68"/>
            <p:cNvGrpSpPr>
              <a:grpSpLocks/>
            </p:cNvGrpSpPr>
            <p:nvPr/>
          </p:nvGrpSpPr>
          <p:grpSpPr bwMode="auto">
            <a:xfrm>
              <a:off x="638175" y="4540250"/>
              <a:ext cx="7777163" cy="747713"/>
              <a:chOff x="609600" y="4953000"/>
              <a:chExt cx="7777163" cy="748844"/>
            </a:xfrm>
          </p:grpSpPr>
          <p:sp>
            <p:nvSpPr>
              <p:cNvPr id="9243" name="TextBox 10"/>
              <p:cNvSpPr txBox="1">
                <a:spLocks noChangeArrowheads="1"/>
              </p:cNvSpPr>
              <p:nvPr/>
            </p:nvSpPr>
            <p:spPr bwMode="auto">
              <a:xfrm>
                <a:off x="609600" y="5486400"/>
                <a:ext cx="1076188" cy="215444"/>
              </a:xfrm>
              <a:prstGeom prst="rect">
                <a:avLst/>
              </a:prstGeom>
              <a:noFill/>
              <a:ln w="9525">
                <a:noFill/>
                <a:miter lim="800000"/>
                <a:headEnd/>
                <a:tailEnd/>
              </a:ln>
            </p:spPr>
            <p:txBody>
              <a:bodyPr>
                <a:spAutoFit/>
              </a:bodyPr>
              <a:lstStyle/>
              <a:p>
                <a:pPr eaLnBrk="0" hangingPunct="0"/>
                <a:r>
                  <a:rPr lang="en-US" sz="800"/>
                  <a:t>Khoury et al, 2007</a:t>
                </a:r>
              </a:p>
            </p:txBody>
          </p:sp>
          <p:sp>
            <p:nvSpPr>
              <p:cNvPr id="9244" name="TextBox 1"/>
              <p:cNvSpPr txBox="1">
                <a:spLocks noChangeArrowheads="1"/>
              </p:cNvSpPr>
              <p:nvPr/>
            </p:nvSpPr>
            <p:spPr bwMode="auto">
              <a:xfrm>
                <a:off x="990600" y="4953000"/>
                <a:ext cx="1263650"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Gene Discovery </a:t>
                </a:r>
                <a:r>
                  <a:rPr lang="en-US" sz="900">
                    <a:sym typeface="Wingdings" pitchFamily="2" charset="2"/>
                  </a:rPr>
                  <a:t> </a:t>
                </a:r>
              </a:p>
              <a:p>
                <a:pPr algn="ctr" eaLnBrk="0" hangingPunct="0"/>
                <a:r>
                  <a:rPr lang="en-US" sz="900"/>
                  <a:t>Health Application</a:t>
                </a:r>
              </a:p>
            </p:txBody>
          </p:sp>
          <p:sp>
            <p:nvSpPr>
              <p:cNvPr id="9245" name="TextBox 2"/>
              <p:cNvSpPr txBox="1">
                <a:spLocks noChangeArrowheads="1"/>
              </p:cNvSpPr>
              <p:nvPr/>
            </p:nvSpPr>
            <p:spPr bwMode="auto">
              <a:xfrm>
                <a:off x="2679699" y="4953000"/>
                <a:ext cx="1673226"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Health Application </a:t>
                </a:r>
                <a:r>
                  <a:rPr lang="en-US" sz="900">
                    <a:sym typeface="Wingdings" pitchFamily="2" charset="2"/>
                  </a:rPr>
                  <a:t> </a:t>
                </a:r>
              </a:p>
              <a:p>
                <a:pPr algn="ctr" eaLnBrk="0" hangingPunct="0"/>
                <a:r>
                  <a:rPr lang="en-US" sz="900"/>
                  <a:t>Evidence-based Guideline</a:t>
                </a:r>
              </a:p>
            </p:txBody>
          </p:sp>
          <p:sp>
            <p:nvSpPr>
              <p:cNvPr id="9246" name="TextBox 3"/>
              <p:cNvSpPr txBox="1">
                <a:spLocks noChangeArrowheads="1"/>
              </p:cNvSpPr>
              <p:nvPr/>
            </p:nvSpPr>
            <p:spPr bwMode="auto">
              <a:xfrm>
                <a:off x="4832350" y="4953000"/>
                <a:ext cx="1111250" cy="507831"/>
              </a:xfrm>
              <a:prstGeom prst="rect">
                <a:avLst/>
              </a:prstGeom>
              <a:noFill/>
              <a:ln w="9525">
                <a:noFill/>
                <a:miter lim="800000"/>
                <a:headEnd/>
                <a:tailEnd/>
              </a:ln>
            </p:spPr>
            <p:txBody>
              <a:bodyPr>
                <a:spAutoFit/>
              </a:bodyPr>
              <a:lstStyle/>
              <a:p>
                <a:pPr algn="ctr" eaLnBrk="0" hangingPunct="0"/>
                <a:r>
                  <a:rPr lang="en-US" sz="900" b="1"/>
                  <a:t>T3</a:t>
                </a:r>
              </a:p>
              <a:p>
                <a:pPr algn="ctr" eaLnBrk="0" hangingPunct="0"/>
                <a:r>
                  <a:rPr lang="en-US" sz="900"/>
                  <a:t>Guideline </a:t>
                </a:r>
                <a:r>
                  <a:rPr lang="en-US" sz="900">
                    <a:sym typeface="Wingdings" pitchFamily="2" charset="2"/>
                  </a:rPr>
                  <a:t> </a:t>
                </a:r>
                <a:r>
                  <a:rPr lang="en-US" sz="900"/>
                  <a:t>Health Practice</a:t>
                </a:r>
              </a:p>
            </p:txBody>
          </p:sp>
          <p:sp>
            <p:nvSpPr>
              <p:cNvPr id="9247" name="TextBox 4"/>
              <p:cNvSpPr txBox="1">
                <a:spLocks noChangeArrowheads="1"/>
              </p:cNvSpPr>
              <p:nvPr/>
            </p:nvSpPr>
            <p:spPr bwMode="auto">
              <a:xfrm>
                <a:off x="6889750" y="4953000"/>
                <a:ext cx="1111250" cy="507831"/>
              </a:xfrm>
              <a:prstGeom prst="rect">
                <a:avLst/>
              </a:prstGeom>
              <a:noFill/>
              <a:ln w="9525">
                <a:noFill/>
                <a:miter lim="800000"/>
                <a:headEnd/>
                <a:tailEnd/>
              </a:ln>
            </p:spPr>
            <p:txBody>
              <a:bodyPr>
                <a:spAutoFit/>
              </a:bodyPr>
              <a:lstStyle/>
              <a:p>
                <a:pPr algn="ctr" eaLnBrk="0" hangingPunct="0"/>
                <a:r>
                  <a:rPr lang="en-US" sz="900" b="1"/>
                  <a:t>T4</a:t>
                </a:r>
              </a:p>
              <a:p>
                <a:pPr algn="ctr" eaLnBrk="0" hangingPunct="0"/>
                <a:r>
                  <a:rPr lang="en-US" sz="900"/>
                  <a:t>Practice </a:t>
                </a:r>
                <a:r>
                  <a:rPr lang="en-US" sz="900">
                    <a:sym typeface="Wingdings" pitchFamily="2" charset="2"/>
                  </a:rPr>
                  <a:t> </a:t>
                </a:r>
              </a:p>
              <a:p>
                <a:pPr algn="ctr" eaLnBrk="0" hangingPunct="0"/>
                <a:r>
                  <a:rPr lang="en-US" sz="900"/>
                  <a:t>Health Impact</a:t>
                </a:r>
              </a:p>
            </p:txBody>
          </p:sp>
          <p:cxnSp>
            <p:nvCxnSpPr>
              <p:cNvPr id="50" name="Straight Arrow Connector 49"/>
              <p:cNvCxnSpPr/>
              <p:nvPr/>
            </p:nvCxnSpPr>
            <p:spPr>
              <a:xfrm flipV="1">
                <a:off x="614363" y="5476077"/>
                <a:ext cx="1966912" cy="47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590800" y="5477667"/>
                <a:ext cx="1914525" cy="31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505325" y="5476077"/>
                <a:ext cx="1971675" cy="63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477000" y="5477667"/>
                <a:ext cx="1909763" cy="31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grpSp>
        <p:nvGrpSpPr>
          <p:cNvPr id="8" name="Group 74"/>
          <p:cNvGrpSpPr>
            <a:grpSpLocks/>
          </p:cNvGrpSpPr>
          <p:nvPr/>
        </p:nvGrpSpPr>
        <p:grpSpPr bwMode="auto">
          <a:xfrm>
            <a:off x="120650" y="1322388"/>
            <a:ext cx="8870950" cy="4114800"/>
            <a:chOff x="120650" y="1323108"/>
            <a:chExt cx="8870950" cy="4114800"/>
          </a:xfrm>
        </p:grpSpPr>
        <p:cxnSp>
          <p:nvCxnSpPr>
            <p:cNvPr id="19" name="Straight Connector 18"/>
            <p:cNvCxnSpPr/>
            <p:nvPr/>
          </p:nvCxnSpPr>
          <p:spPr>
            <a:xfrm rot="5400000" flipH="1" flipV="1">
              <a:off x="-1047750" y="3609108"/>
              <a:ext cx="3409950" cy="38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724650" y="3609108"/>
              <a:ext cx="3400425" cy="28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 name="Group 54"/>
            <p:cNvGrpSpPr>
              <a:grpSpLocks/>
            </p:cNvGrpSpPr>
            <p:nvPr/>
          </p:nvGrpSpPr>
          <p:grpSpPr bwMode="auto">
            <a:xfrm>
              <a:off x="120650" y="1323108"/>
              <a:ext cx="8870950" cy="4114800"/>
              <a:chOff x="120650" y="1295400"/>
              <a:chExt cx="8870950" cy="4114800"/>
            </a:xfrm>
          </p:grpSpPr>
          <p:sp>
            <p:nvSpPr>
              <p:cNvPr id="11" name="Rectangle 10"/>
              <p:cNvSpPr/>
              <p:nvPr/>
            </p:nvSpPr>
            <p:spPr>
              <a:xfrm>
                <a:off x="180975" y="1352550"/>
                <a:ext cx="8763000" cy="504825"/>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sp>
            <p:nvSpPr>
              <p:cNvPr id="9235" name="TextBox 7"/>
              <p:cNvSpPr txBox="1">
                <a:spLocks noChangeArrowheads="1"/>
              </p:cNvSpPr>
              <p:nvPr/>
            </p:nvSpPr>
            <p:spPr bwMode="auto">
              <a:xfrm>
                <a:off x="3907346" y="1373188"/>
                <a:ext cx="1338262" cy="507831"/>
              </a:xfrm>
              <a:prstGeom prst="rect">
                <a:avLst/>
              </a:prstGeom>
              <a:noFill/>
              <a:ln w="9525">
                <a:noFill/>
                <a:miter lim="800000"/>
                <a:headEnd/>
                <a:tailEnd/>
              </a:ln>
            </p:spPr>
            <p:txBody>
              <a:bodyPr wrap="square">
                <a:spAutoFit/>
              </a:bodyPr>
              <a:lstStyle/>
              <a:p>
                <a:pPr algn="ctr" eaLnBrk="0" hangingPunct="0"/>
                <a:r>
                  <a:rPr lang="en-US" sz="900" b="1" dirty="0"/>
                  <a:t>Meta-Analyses,</a:t>
                </a:r>
              </a:p>
              <a:p>
                <a:pPr algn="ctr" eaLnBrk="0" hangingPunct="0"/>
                <a:r>
                  <a:rPr lang="en-US" sz="900" b="1" dirty="0" smtClean="0"/>
                  <a:t>Systematic Reviews,</a:t>
                </a:r>
                <a:endParaRPr lang="en-US" sz="900" b="1" dirty="0"/>
              </a:p>
              <a:p>
                <a:pPr algn="ctr" eaLnBrk="0" hangingPunct="0"/>
                <a:r>
                  <a:rPr lang="en-US" sz="900" b="1" dirty="0"/>
                  <a:t>Guidelines</a:t>
                </a:r>
              </a:p>
            </p:txBody>
          </p:sp>
          <p:sp>
            <p:nvSpPr>
              <p:cNvPr id="9236" name="TextBox 5"/>
              <p:cNvSpPr txBox="1">
                <a:spLocks noChangeArrowheads="1"/>
              </p:cNvSpPr>
              <p:nvPr/>
            </p:nvSpPr>
            <p:spPr bwMode="auto">
              <a:xfrm>
                <a:off x="7870825" y="1373188"/>
                <a:ext cx="1111250" cy="230187"/>
              </a:xfrm>
              <a:prstGeom prst="rect">
                <a:avLst/>
              </a:prstGeom>
              <a:noFill/>
              <a:ln w="9525">
                <a:noFill/>
                <a:miter lim="800000"/>
                <a:headEnd/>
                <a:tailEnd/>
              </a:ln>
            </p:spPr>
            <p:txBody>
              <a:bodyPr>
                <a:spAutoFit/>
              </a:bodyPr>
              <a:lstStyle/>
              <a:p>
                <a:pPr algn="ctr" eaLnBrk="0" hangingPunct="0"/>
                <a:r>
                  <a:rPr lang="en-US" sz="900" b="1"/>
                  <a:t>Health Impacts</a:t>
                </a:r>
              </a:p>
            </p:txBody>
          </p:sp>
          <p:sp>
            <p:nvSpPr>
              <p:cNvPr id="9237" name="TextBox 6"/>
              <p:cNvSpPr txBox="1">
                <a:spLocks noChangeArrowheads="1"/>
              </p:cNvSpPr>
              <p:nvPr/>
            </p:nvSpPr>
            <p:spPr bwMode="auto">
              <a:xfrm>
                <a:off x="5934075" y="1373188"/>
                <a:ext cx="1111250" cy="369887"/>
              </a:xfrm>
              <a:prstGeom prst="rect">
                <a:avLst/>
              </a:prstGeom>
              <a:noFill/>
              <a:ln w="9525">
                <a:noFill/>
                <a:miter lim="800000"/>
                <a:headEnd/>
                <a:tailEnd/>
              </a:ln>
            </p:spPr>
            <p:txBody>
              <a:bodyPr>
                <a:spAutoFit/>
              </a:bodyPr>
              <a:lstStyle/>
              <a:p>
                <a:pPr algn="ctr" eaLnBrk="0" hangingPunct="0"/>
                <a:r>
                  <a:rPr lang="en-US" sz="900" b="1"/>
                  <a:t>Practice-Based Research</a:t>
                </a:r>
              </a:p>
            </p:txBody>
          </p:sp>
          <p:sp>
            <p:nvSpPr>
              <p:cNvPr id="9238" name="TextBox 8"/>
              <p:cNvSpPr txBox="1">
                <a:spLocks noChangeArrowheads="1"/>
              </p:cNvSpPr>
              <p:nvPr/>
            </p:nvSpPr>
            <p:spPr bwMode="auto">
              <a:xfrm>
                <a:off x="2058988" y="1373188"/>
                <a:ext cx="1111250" cy="369887"/>
              </a:xfrm>
              <a:prstGeom prst="rect">
                <a:avLst/>
              </a:prstGeom>
              <a:noFill/>
              <a:ln w="9525">
                <a:noFill/>
                <a:miter lim="800000"/>
                <a:headEnd/>
                <a:tailEnd/>
              </a:ln>
            </p:spPr>
            <p:txBody>
              <a:bodyPr>
                <a:spAutoFit/>
              </a:bodyPr>
              <a:lstStyle/>
              <a:p>
                <a:pPr algn="ctr" eaLnBrk="0" hangingPunct="0"/>
                <a:r>
                  <a:rPr lang="en-US" sz="900" b="1"/>
                  <a:t>Clinical Research</a:t>
                </a:r>
              </a:p>
            </p:txBody>
          </p:sp>
          <p:sp>
            <p:nvSpPr>
              <p:cNvPr id="9239" name="TextBox 9"/>
              <p:cNvSpPr txBox="1">
                <a:spLocks noChangeArrowheads="1"/>
              </p:cNvSpPr>
              <p:nvPr/>
            </p:nvSpPr>
            <p:spPr bwMode="auto">
              <a:xfrm>
                <a:off x="120650" y="1373188"/>
                <a:ext cx="1111250" cy="230187"/>
              </a:xfrm>
              <a:prstGeom prst="rect">
                <a:avLst/>
              </a:prstGeom>
              <a:noFill/>
              <a:ln w="9525">
                <a:noFill/>
                <a:miter lim="800000"/>
                <a:headEnd/>
                <a:tailEnd/>
              </a:ln>
            </p:spPr>
            <p:txBody>
              <a:bodyPr>
                <a:spAutoFit/>
              </a:bodyPr>
              <a:lstStyle/>
              <a:p>
                <a:pPr algn="ctr" eaLnBrk="0" hangingPunct="0"/>
                <a:r>
                  <a:rPr lang="en-US" sz="900" b="1"/>
                  <a:t>Basic Research</a:t>
                </a:r>
              </a:p>
            </p:txBody>
          </p:sp>
          <p:sp>
            <p:nvSpPr>
              <p:cNvPr id="54" name="Rectangle 53"/>
              <p:cNvSpPr/>
              <p:nvPr/>
            </p:nvSpPr>
            <p:spPr>
              <a:xfrm>
                <a:off x="142875" y="1295400"/>
                <a:ext cx="8848725" cy="4114800"/>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grpSp>
      <p:grpSp>
        <p:nvGrpSpPr>
          <p:cNvPr id="62" name="Group 61"/>
          <p:cNvGrpSpPr/>
          <p:nvPr/>
        </p:nvGrpSpPr>
        <p:grpSpPr>
          <a:xfrm>
            <a:off x="4648200" y="1295400"/>
            <a:ext cx="4267200" cy="4724400"/>
            <a:chOff x="4648200" y="1295400"/>
            <a:chExt cx="4267200" cy="4724400"/>
          </a:xfrm>
        </p:grpSpPr>
        <p:sp>
          <p:nvSpPr>
            <p:cNvPr id="58" name="Rectangle 57"/>
            <p:cNvSpPr/>
            <p:nvPr/>
          </p:nvSpPr>
          <p:spPr bwMode="auto">
            <a:xfrm>
              <a:off x="4648200" y="1295400"/>
              <a:ext cx="4267200" cy="4724400"/>
            </a:xfrm>
            <a:prstGeom prst="rect">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61" name="TextBox 60"/>
            <p:cNvSpPr txBox="1"/>
            <p:nvPr/>
          </p:nvSpPr>
          <p:spPr>
            <a:xfrm>
              <a:off x="4800600" y="5562600"/>
              <a:ext cx="3724096" cy="369332"/>
            </a:xfrm>
            <a:prstGeom prst="rect">
              <a:avLst/>
            </a:prstGeom>
            <a:noFill/>
          </p:spPr>
          <p:txBody>
            <a:bodyPr wrap="none" rtlCol="0">
              <a:spAutoFit/>
            </a:bodyPr>
            <a:lstStyle/>
            <a:p>
              <a:r>
                <a:rPr lang="en-US" dirty="0" smtClean="0">
                  <a:latin typeface="Arial" pitchFamily="34" charset="0"/>
                  <a:cs typeface="Arial" pitchFamily="34" charset="0"/>
                </a:rPr>
                <a:t>Dissemination and Implementation</a:t>
              </a:r>
            </a:p>
          </p:txBody>
        </p:sp>
      </p:grpSp>
    </p:spTree>
    <p:custDataLst>
      <p:tags r:id="rId1"/>
    </p:custDataLst>
  </p:cSld>
  <p:clrMapOvr>
    <a:masterClrMapping/>
  </p:clrMapOvr>
  <p:transition advTm="837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243FCB-98EA-420A-828F-01A6AE2CA0D2}" type="slidenum">
              <a:rPr lang="en-US" smtClean="0"/>
              <a:pPr>
                <a:defRPr/>
              </a:pPr>
              <a:t>18</a:t>
            </a:fld>
            <a:endParaRPr lang="en-US"/>
          </a:p>
        </p:txBody>
      </p:sp>
      <p:grpSp>
        <p:nvGrpSpPr>
          <p:cNvPr id="8" name="Group 7"/>
          <p:cNvGrpSpPr/>
          <p:nvPr/>
        </p:nvGrpSpPr>
        <p:grpSpPr>
          <a:xfrm>
            <a:off x="4495800" y="1447800"/>
            <a:ext cx="4445727" cy="3978053"/>
            <a:chOff x="2640873" y="1132110"/>
            <a:chExt cx="4445727" cy="3978053"/>
          </a:xfrm>
        </p:grpSpPr>
        <p:pic>
          <p:nvPicPr>
            <p:cNvPr id="73730" name="Picture 2"/>
            <p:cNvPicPr>
              <a:picLocks noChangeAspect="1" noChangeArrowheads="1"/>
            </p:cNvPicPr>
            <p:nvPr/>
          </p:nvPicPr>
          <p:blipFill>
            <a:blip r:embed="rId3" cstate="print"/>
            <a:srcRect/>
            <a:stretch>
              <a:fillRect/>
            </a:stretch>
          </p:blipFill>
          <p:spPr bwMode="auto">
            <a:xfrm>
              <a:off x="2667000" y="1209866"/>
              <a:ext cx="4419600" cy="3900297"/>
            </a:xfrm>
            <a:prstGeom prst="rect">
              <a:avLst/>
            </a:prstGeom>
            <a:noFill/>
            <a:ln w="9525">
              <a:noFill/>
              <a:miter lim="800000"/>
              <a:headEnd/>
              <a:tailEnd/>
            </a:ln>
          </p:spPr>
        </p:pic>
        <p:sp>
          <p:nvSpPr>
            <p:cNvPr id="4" name="TextBox 3"/>
            <p:cNvSpPr txBox="1"/>
            <p:nvPr/>
          </p:nvSpPr>
          <p:spPr>
            <a:xfrm>
              <a:off x="3047027" y="4724400"/>
              <a:ext cx="3852337" cy="369332"/>
            </a:xfrm>
            <a:prstGeom prst="rect">
              <a:avLst/>
            </a:prstGeom>
            <a:solidFill>
              <a:schemeClr val="bg1"/>
            </a:solidFill>
          </p:spPr>
          <p:txBody>
            <a:bodyPr wrap="none" rtlCol="0">
              <a:spAutoFit/>
            </a:bodyPr>
            <a:lstStyle/>
            <a:p>
              <a:r>
                <a:rPr lang="en-US" b="1" i="1" dirty="0" smtClean="0">
                  <a:latin typeface="Comic Sans MS" pitchFamily="66" charset="0"/>
                  <a:cs typeface="Arial" pitchFamily="34" charset="0"/>
                </a:rPr>
                <a:t>TRANSLATIONAL RESEARCH!!!”</a:t>
              </a:r>
            </a:p>
          </p:txBody>
        </p:sp>
        <p:sp>
          <p:nvSpPr>
            <p:cNvPr id="5" name="Rectangle 4"/>
            <p:cNvSpPr/>
            <p:nvPr/>
          </p:nvSpPr>
          <p:spPr bwMode="auto">
            <a:xfrm>
              <a:off x="2640873" y="1132110"/>
              <a:ext cx="2362200" cy="68580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Rectangle 6"/>
            <p:cNvSpPr/>
            <p:nvPr/>
          </p:nvSpPr>
          <p:spPr bwMode="auto">
            <a:xfrm>
              <a:off x="6858000" y="2286000"/>
              <a:ext cx="228600" cy="175260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9" name="Picture 2"/>
          <p:cNvPicPr>
            <a:picLocks noChangeAspect="1" noChangeArrowheads="1"/>
          </p:cNvPicPr>
          <p:nvPr/>
        </p:nvPicPr>
        <p:blipFill>
          <a:blip r:embed="rId4" cstate="print"/>
          <a:srcRect/>
          <a:stretch>
            <a:fillRect/>
          </a:stretch>
        </p:blipFill>
        <p:spPr bwMode="auto">
          <a:xfrm>
            <a:off x="76200" y="1746244"/>
            <a:ext cx="4419599" cy="3527209"/>
          </a:xfrm>
          <a:prstGeom prst="rect">
            <a:avLst/>
          </a:prstGeom>
          <a:noFill/>
          <a:ln w="9525">
            <a:noFill/>
            <a:miter lim="800000"/>
            <a:headEnd/>
            <a:tailEnd/>
          </a:ln>
        </p:spPr>
      </p:pic>
    </p:spTree>
    <p:custDataLst>
      <p:tags r:id="rId1"/>
    </p:custDataLst>
  </p:cSld>
  <p:clrMapOvr>
    <a:masterClrMapping/>
  </p:clrMapOvr>
  <p:transition advTm="37437">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Process Evaluations</a:t>
            </a:r>
            <a:endParaRPr lang="en-US" dirty="0"/>
          </a:p>
        </p:txBody>
      </p:sp>
      <p:sp>
        <p:nvSpPr>
          <p:cNvPr id="3" name="Content Placeholder 2"/>
          <p:cNvSpPr>
            <a:spLocks noGrp="1"/>
          </p:cNvSpPr>
          <p:nvPr>
            <p:ph idx="1"/>
          </p:nvPr>
        </p:nvSpPr>
        <p:spPr/>
        <p:txBody>
          <a:bodyPr/>
          <a:lstStyle/>
          <a:p>
            <a:r>
              <a:rPr lang="en-US" dirty="0" smtClean="0"/>
              <a:t>Studies of the length of time (duration) needed to accomplish some segment of the translational research process</a:t>
            </a:r>
          </a:p>
          <a:p>
            <a:r>
              <a:rPr lang="en-US" dirty="0" smtClean="0"/>
              <a:t>Requires </a:t>
            </a:r>
            <a:r>
              <a:rPr lang="en-US" dirty="0" err="1" smtClean="0"/>
              <a:t>operationalizing</a:t>
            </a:r>
            <a:r>
              <a:rPr lang="en-US" dirty="0" smtClean="0"/>
              <a:t> “marker” points</a:t>
            </a:r>
          </a:p>
          <a:p>
            <a:r>
              <a:rPr lang="en-US" dirty="0" smtClean="0"/>
              <a:t>Should be done in conjunction with studies of </a:t>
            </a:r>
          </a:p>
          <a:p>
            <a:pPr lvl="1"/>
            <a:r>
              <a:rPr lang="en-US" dirty="0" smtClean="0"/>
              <a:t>Rates</a:t>
            </a:r>
          </a:p>
          <a:p>
            <a:pPr lvl="1"/>
            <a:r>
              <a:rPr lang="en-US" dirty="0" smtClean="0"/>
              <a:t>Costs</a:t>
            </a:r>
          </a:p>
          <a:p>
            <a:pPr lvl="1"/>
            <a:r>
              <a:rPr lang="en-US" dirty="0" smtClean="0"/>
              <a:t>Process Intervention Tests</a:t>
            </a:r>
          </a:p>
          <a:p>
            <a:pPr lvl="2"/>
            <a:r>
              <a:rPr lang="en-US" dirty="0" smtClean="0"/>
              <a:t>before and after studies of process interventions</a:t>
            </a:r>
          </a:p>
          <a:p>
            <a:pPr lvl="2"/>
            <a:r>
              <a:rPr lang="en-US" dirty="0" smtClean="0"/>
              <a:t>RCTs and quasi-experiments of process interventions</a:t>
            </a:r>
          </a:p>
        </p:txBody>
      </p:sp>
      <p:sp>
        <p:nvSpPr>
          <p:cNvPr id="4" name="Slide Number Placeholder 3"/>
          <p:cNvSpPr>
            <a:spLocks noGrp="1"/>
          </p:cNvSpPr>
          <p:nvPr>
            <p:ph type="sldNum" sz="quarter" idx="12"/>
          </p:nvPr>
        </p:nvSpPr>
        <p:spPr/>
        <p:txBody>
          <a:bodyPr/>
          <a:lstStyle/>
          <a:p>
            <a:fld id="{BA4E6587-4BAD-485A-A689-5EAAEC994210}" type="slidenum">
              <a:rPr lang="en-US" smtClean="0"/>
              <a:pPr/>
              <a:t>19</a:t>
            </a:fld>
            <a:endParaRPr lang="en-US" dirty="0"/>
          </a:p>
        </p:txBody>
      </p:sp>
    </p:spTree>
    <p:custDataLst>
      <p:tags r:id="rId1"/>
    </p:custDataLst>
  </p:cSld>
  <p:clrMapOvr>
    <a:masterClrMapping/>
  </p:clrMapOvr>
  <p:transition advTm="1149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Fundamental claims for translational research</a:t>
            </a:r>
          </a:p>
          <a:p>
            <a:r>
              <a:rPr lang="en-US" dirty="0" smtClean="0"/>
              <a:t>Models of translational research (and how they depict dissemination and implementation)</a:t>
            </a:r>
          </a:p>
          <a:p>
            <a:r>
              <a:rPr lang="en-US" dirty="0" smtClean="0"/>
              <a:t>The need for time-based process analyses to evaluate translational (and dissemination and implementation) research</a:t>
            </a:r>
          </a:p>
          <a:p>
            <a:r>
              <a:rPr lang="en-US" dirty="0" smtClean="0"/>
              <a:t>Examples of time-based process evaluations</a:t>
            </a:r>
          </a:p>
          <a:p>
            <a:r>
              <a:rPr lang="en-US" dirty="0" smtClean="0"/>
              <a:t>A call for time based process evaluation of dissemination and implementation research</a:t>
            </a:r>
            <a:endParaRPr lang="en-US" sz="2400" dirty="0" smtClean="0"/>
          </a:p>
          <a:p>
            <a:endParaRPr lang="en-US" sz="2400" dirty="0" smtClean="0"/>
          </a:p>
          <a:p>
            <a:pPr lvl="1"/>
            <a:endParaRPr lang="en-US" sz="2000" dirty="0" smtClean="0"/>
          </a:p>
          <a:p>
            <a:endParaRPr lang="en-US" sz="2400" dirty="0"/>
          </a:p>
        </p:txBody>
      </p:sp>
    </p:spTree>
  </p:cSld>
  <p:clrMapOvr>
    <a:masterClrMapping/>
  </p:clrMapOvr>
  <p:transition advTm="159532">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Time Process Evaluations</a:t>
            </a:r>
            <a:endParaRPr lang="en-US" dirty="0"/>
          </a:p>
        </p:txBody>
      </p:sp>
      <p:sp>
        <p:nvSpPr>
          <p:cNvPr id="3" name="Content Placeholder 2"/>
          <p:cNvSpPr>
            <a:spLocks noGrp="1"/>
          </p:cNvSpPr>
          <p:nvPr>
            <p:ph idx="1"/>
          </p:nvPr>
        </p:nvSpPr>
        <p:spPr/>
        <p:txBody>
          <a:bodyPr/>
          <a:lstStyle/>
          <a:p>
            <a:r>
              <a:rPr lang="en-US" dirty="0" smtClean="0"/>
              <a:t>From pilot research application submission to award (CTSC)</a:t>
            </a:r>
          </a:p>
          <a:p>
            <a:r>
              <a:rPr lang="en-US" dirty="0" smtClean="0"/>
              <a:t>From scientific idea to clinical trial (HIV/AIDS Clinical Research Networks)</a:t>
            </a:r>
          </a:p>
          <a:p>
            <a:r>
              <a:rPr lang="en-US" dirty="0" smtClean="0"/>
              <a:t>From start to end of </a:t>
            </a:r>
            <a:r>
              <a:rPr lang="en-US" dirty="0" err="1" smtClean="0"/>
              <a:t>IRB</a:t>
            </a:r>
            <a:r>
              <a:rPr lang="en-US" dirty="0" smtClean="0"/>
              <a:t> &amp; Contracts Processes (CTSAs)</a:t>
            </a:r>
          </a:p>
          <a:p>
            <a:r>
              <a:rPr lang="en-US" dirty="0" smtClean="0"/>
              <a:t>From start to end of Clinical Research protocol (HIV/AIDS Clinical Research Networks)</a:t>
            </a:r>
          </a:p>
          <a:p>
            <a:r>
              <a:rPr lang="en-US" dirty="0" smtClean="0"/>
              <a:t>From publication to research synthesis</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20</a:t>
            </a:fld>
            <a:endParaRPr lang="en-US" dirty="0"/>
          </a:p>
        </p:txBody>
      </p:sp>
    </p:spTree>
  </p:cSld>
  <p:clrMapOvr>
    <a:masterClrMapping/>
  </p:clrMapOvr>
  <p:transition advTm="122438">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Examples of Time Process Evaluations</a:t>
            </a:r>
          </a:p>
        </p:txBody>
      </p:sp>
      <p:grpSp>
        <p:nvGrpSpPr>
          <p:cNvPr id="2" name="Group 55"/>
          <p:cNvGrpSpPr>
            <a:grpSpLocks/>
          </p:cNvGrpSpPr>
          <p:nvPr/>
        </p:nvGrpSpPr>
        <p:grpSpPr bwMode="auto">
          <a:xfrm>
            <a:off x="647700" y="2754313"/>
            <a:ext cx="7791450" cy="758825"/>
            <a:chOff x="647700" y="2727325"/>
            <a:chExt cx="7791450" cy="758825"/>
          </a:xfrm>
        </p:grpSpPr>
        <p:sp>
          <p:nvSpPr>
            <p:cNvPr id="13" name="Rectangle 12"/>
            <p:cNvSpPr/>
            <p:nvPr/>
          </p:nvSpPr>
          <p:spPr>
            <a:xfrm>
              <a:off x="666750" y="2736850"/>
              <a:ext cx="7772400" cy="7493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nvGrpSpPr>
            <p:cNvPr id="3" name="Group 66"/>
            <p:cNvGrpSpPr>
              <a:grpSpLocks/>
            </p:cNvGrpSpPr>
            <p:nvPr/>
          </p:nvGrpSpPr>
          <p:grpSpPr bwMode="auto">
            <a:xfrm>
              <a:off x="647700" y="2727325"/>
              <a:ext cx="7781925" cy="746125"/>
              <a:chOff x="619125" y="2968794"/>
              <a:chExt cx="7781925" cy="745956"/>
            </a:xfrm>
          </p:grpSpPr>
          <p:cxnSp>
            <p:nvCxnSpPr>
              <p:cNvPr id="23" name="Straight Arrow Connector 22"/>
              <p:cNvCxnSpPr/>
              <p:nvPr/>
            </p:nvCxnSpPr>
            <p:spPr>
              <a:xfrm>
                <a:off x="6400800" y="3505247"/>
                <a:ext cx="2000250" cy="31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33900" y="3500486"/>
                <a:ext cx="1866900" cy="79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8175" y="3479853"/>
                <a:ext cx="3886200" cy="28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269" name="TextBox 14"/>
              <p:cNvSpPr txBox="1">
                <a:spLocks noChangeArrowheads="1"/>
              </p:cNvSpPr>
              <p:nvPr/>
            </p:nvSpPr>
            <p:spPr bwMode="auto">
              <a:xfrm>
                <a:off x="619125" y="3499306"/>
                <a:ext cx="1093956" cy="215444"/>
              </a:xfrm>
              <a:prstGeom prst="rect">
                <a:avLst/>
              </a:prstGeom>
              <a:noFill/>
              <a:ln w="9525">
                <a:noFill/>
                <a:miter lim="800000"/>
                <a:headEnd/>
                <a:tailEnd/>
              </a:ln>
            </p:spPr>
            <p:txBody>
              <a:bodyPr>
                <a:spAutoFit/>
              </a:bodyPr>
              <a:lstStyle/>
              <a:p>
                <a:pPr eaLnBrk="0" hangingPunct="0"/>
                <a:r>
                  <a:rPr lang="en-US" sz="800"/>
                  <a:t>Westfall et al, 2007</a:t>
                </a:r>
              </a:p>
            </p:txBody>
          </p:sp>
          <p:sp>
            <p:nvSpPr>
              <p:cNvPr id="9270" name="TextBox 11"/>
              <p:cNvSpPr txBox="1">
                <a:spLocks noChangeArrowheads="1"/>
              </p:cNvSpPr>
              <p:nvPr/>
            </p:nvSpPr>
            <p:spPr bwMode="auto">
              <a:xfrm>
                <a:off x="2152650" y="2968794"/>
                <a:ext cx="806450"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Bench </a:t>
                </a:r>
                <a:r>
                  <a:rPr lang="en-US" sz="900">
                    <a:sym typeface="Wingdings" pitchFamily="2" charset="2"/>
                  </a:rPr>
                  <a:t> </a:t>
                </a:r>
              </a:p>
              <a:p>
                <a:pPr algn="ctr" eaLnBrk="0" hangingPunct="0"/>
                <a:r>
                  <a:rPr lang="en-US" sz="900"/>
                  <a:t>Bedside</a:t>
                </a:r>
              </a:p>
            </p:txBody>
          </p:sp>
          <p:sp>
            <p:nvSpPr>
              <p:cNvPr id="9271" name="TextBox 12"/>
              <p:cNvSpPr txBox="1">
                <a:spLocks noChangeArrowheads="1"/>
              </p:cNvSpPr>
              <p:nvPr/>
            </p:nvSpPr>
            <p:spPr bwMode="auto">
              <a:xfrm>
                <a:off x="4543425" y="2968794"/>
                <a:ext cx="1828800"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Bedside </a:t>
                </a:r>
                <a:r>
                  <a:rPr lang="en-US" sz="900">
                    <a:sym typeface="Wingdings" pitchFamily="2" charset="2"/>
                  </a:rPr>
                  <a:t> </a:t>
                </a:r>
              </a:p>
              <a:p>
                <a:pPr algn="ctr" eaLnBrk="0" hangingPunct="0"/>
                <a:r>
                  <a:rPr lang="en-US" sz="900"/>
                  <a:t>Practice-Based Research</a:t>
                </a:r>
              </a:p>
            </p:txBody>
          </p:sp>
          <p:sp>
            <p:nvSpPr>
              <p:cNvPr id="9272" name="TextBox 13"/>
              <p:cNvSpPr txBox="1">
                <a:spLocks noChangeArrowheads="1"/>
              </p:cNvSpPr>
              <p:nvPr/>
            </p:nvSpPr>
            <p:spPr bwMode="auto">
              <a:xfrm>
                <a:off x="6629400" y="2968794"/>
                <a:ext cx="1676400" cy="507831"/>
              </a:xfrm>
              <a:prstGeom prst="rect">
                <a:avLst/>
              </a:prstGeom>
              <a:noFill/>
              <a:ln w="9525">
                <a:noFill/>
                <a:miter lim="800000"/>
                <a:headEnd/>
                <a:tailEnd/>
              </a:ln>
            </p:spPr>
            <p:txBody>
              <a:bodyPr>
                <a:spAutoFit/>
              </a:bodyPr>
              <a:lstStyle/>
              <a:p>
                <a:pPr algn="ctr" eaLnBrk="0" hangingPunct="0"/>
                <a:r>
                  <a:rPr lang="en-US" sz="900" b="1"/>
                  <a:t>T3</a:t>
                </a:r>
              </a:p>
              <a:p>
                <a:pPr algn="ctr" eaLnBrk="0" hangingPunct="0"/>
                <a:r>
                  <a:rPr lang="en-US" sz="900"/>
                  <a:t>Practice-Based Research </a:t>
                </a:r>
                <a:r>
                  <a:rPr lang="en-US" sz="900">
                    <a:sym typeface="Wingdings" pitchFamily="2" charset="2"/>
                  </a:rPr>
                  <a:t></a:t>
                </a:r>
              </a:p>
              <a:p>
                <a:pPr algn="ctr" eaLnBrk="0" hangingPunct="0"/>
                <a:r>
                  <a:rPr lang="en-US" sz="900"/>
                  <a:t>Practice</a:t>
                </a:r>
              </a:p>
            </p:txBody>
          </p:sp>
        </p:grpSp>
      </p:grpSp>
      <p:grpSp>
        <p:nvGrpSpPr>
          <p:cNvPr id="4" name="Group 65"/>
          <p:cNvGrpSpPr>
            <a:grpSpLocks/>
          </p:cNvGrpSpPr>
          <p:nvPr/>
        </p:nvGrpSpPr>
        <p:grpSpPr bwMode="auto">
          <a:xfrm>
            <a:off x="647700" y="1941513"/>
            <a:ext cx="7786688" cy="749300"/>
            <a:chOff x="619125" y="1752600"/>
            <a:chExt cx="7786688" cy="748844"/>
          </a:xfrm>
        </p:grpSpPr>
        <p:cxnSp>
          <p:nvCxnSpPr>
            <p:cNvPr id="31" name="Straight Arrow Connector 30"/>
            <p:cNvCxnSpPr/>
            <p:nvPr/>
          </p:nvCxnSpPr>
          <p:spPr>
            <a:xfrm>
              <a:off x="4543425" y="2285675"/>
              <a:ext cx="3862388" cy="47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47700" y="2276156"/>
              <a:ext cx="3890963" cy="9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261" name="TextBox 17"/>
            <p:cNvSpPr txBox="1">
              <a:spLocks noChangeArrowheads="1"/>
            </p:cNvSpPr>
            <p:nvPr/>
          </p:nvSpPr>
          <p:spPr bwMode="auto">
            <a:xfrm>
              <a:off x="619125" y="2286000"/>
              <a:ext cx="958578" cy="215444"/>
            </a:xfrm>
            <a:prstGeom prst="rect">
              <a:avLst/>
            </a:prstGeom>
            <a:noFill/>
            <a:ln w="9525">
              <a:noFill/>
              <a:miter lim="800000"/>
              <a:headEnd/>
              <a:tailEnd/>
            </a:ln>
          </p:spPr>
          <p:txBody>
            <a:bodyPr>
              <a:spAutoFit/>
            </a:bodyPr>
            <a:lstStyle/>
            <a:p>
              <a:pPr eaLnBrk="0" hangingPunct="0"/>
              <a:r>
                <a:rPr lang="en-US" sz="800"/>
                <a:t>Sung et al, 2003</a:t>
              </a:r>
            </a:p>
          </p:txBody>
        </p:sp>
        <p:sp>
          <p:nvSpPr>
            <p:cNvPr id="9262" name="TextBox 15"/>
            <p:cNvSpPr txBox="1">
              <a:spLocks noChangeArrowheads="1"/>
            </p:cNvSpPr>
            <p:nvPr/>
          </p:nvSpPr>
          <p:spPr bwMode="auto">
            <a:xfrm>
              <a:off x="1631950" y="1752600"/>
              <a:ext cx="1873250"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Basic Biomedical Research </a:t>
              </a:r>
              <a:r>
                <a:rPr lang="en-US" sz="900">
                  <a:sym typeface="Wingdings" pitchFamily="2" charset="2"/>
                </a:rPr>
                <a:t> </a:t>
              </a:r>
              <a:r>
                <a:rPr lang="en-US" sz="900"/>
                <a:t>Clinical Science and Knowledge</a:t>
              </a:r>
            </a:p>
          </p:txBody>
        </p:sp>
        <p:sp>
          <p:nvSpPr>
            <p:cNvPr id="9263" name="TextBox 16"/>
            <p:cNvSpPr txBox="1">
              <a:spLocks noChangeArrowheads="1"/>
            </p:cNvSpPr>
            <p:nvPr/>
          </p:nvSpPr>
          <p:spPr bwMode="auto">
            <a:xfrm>
              <a:off x="5489574" y="1752600"/>
              <a:ext cx="2044701"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Clinical Science and Knowledge </a:t>
              </a:r>
              <a:r>
                <a:rPr lang="en-US" sz="900">
                  <a:sym typeface="Wingdings" pitchFamily="2" charset="2"/>
                </a:rPr>
                <a:t> </a:t>
              </a:r>
            </a:p>
            <a:p>
              <a:pPr algn="ctr" eaLnBrk="0" hangingPunct="0"/>
              <a:r>
                <a:rPr lang="en-US" sz="900"/>
                <a:t>Improved Health</a:t>
              </a:r>
            </a:p>
          </p:txBody>
        </p:sp>
      </p:grpSp>
      <p:grpSp>
        <p:nvGrpSpPr>
          <p:cNvPr id="5" name="Group 67"/>
          <p:cNvGrpSpPr>
            <a:grpSpLocks/>
          </p:cNvGrpSpPr>
          <p:nvPr/>
        </p:nvGrpSpPr>
        <p:grpSpPr bwMode="auto">
          <a:xfrm>
            <a:off x="628650" y="3511550"/>
            <a:ext cx="7791450" cy="893763"/>
            <a:chOff x="600075" y="3897094"/>
            <a:chExt cx="7791450" cy="893981"/>
          </a:xfrm>
        </p:grpSpPr>
        <p:sp>
          <p:nvSpPr>
            <p:cNvPr id="9252" name="TextBox 21"/>
            <p:cNvSpPr txBox="1">
              <a:spLocks noChangeArrowheads="1"/>
            </p:cNvSpPr>
            <p:nvPr/>
          </p:nvSpPr>
          <p:spPr bwMode="auto">
            <a:xfrm>
              <a:off x="600075" y="4575631"/>
              <a:ext cx="1571084" cy="215444"/>
            </a:xfrm>
            <a:prstGeom prst="rect">
              <a:avLst/>
            </a:prstGeom>
            <a:noFill/>
            <a:ln w="9525">
              <a:noFill/>
              <a:miter lim="800000"/>
              <a:headEnd/>
              <a:tailEnd/>
            </a:ln>
          </p:spPr>
          <p:txBody>
            <a:bodyPr>
              <a:spAutoFit/>
            </a:bodyPr>
            <a:lstStyle/>
            <a:p>
              <a:pPr eaLnBrk="0" hangingPunct="0"/>
              <a:r>
                <a:rPr lang="en-US" sz="800"/>
                <a:t>Dougherty &amp; Conway, 2008</a:t>
              </a:r>
            </a:p>
          </p:txBody>
        </p:sp>
        <p:sp>
          <p:nvSpPr>
            <p:cNvPr id="9253" name="TextBox 18"/>
            <p:cNvSpPr txBox="1">
              <a:spLocks noChangeArrowheads="1"/>
            </p:cNvSpPr>
            <p:nvPr/>
          </p:nvSpPr>
          <p:spPr bwMode="auto">
            <a:xfrm>
              <a:off x="685800" y="4035594"/>
              <a:ext cx="1806575"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Basic Biomedical Science </a:t>
              </a:r>
              <a:r>
                <a:rPr lang="en-US" sz="900">
                  <a:sym typeface="Wingdings" pitchFamily="2" charset="2"/>
                </a:rPr>
                <a:t></a:t>
              </a:r>
            </a:p>
            <a:p>
              <a:pPr algn="ctr" eaLnBrk="0" hangingPunct="0"/>
              <a:r>
                <a:rPr lang="en-US" sz="900"/>
                <a:t> Clinical Efficacy Knowledge</a:t>
              </a:r>
            </a:p>
          </p:txBody>
        </p:sp>
        <p:sp>
          <p:nvSpPr>
            <p:cNvPr id="9254" name="TextBox 19"/>
            <p:cNvSpPr txBox="1">
              <a:spLocks noChangeArrowheads="1"/>
            </p:cNvSpPr>
            <p:nvPr/>
          </p:nvSpPr>
          <p:spPr bwMode="auto">
            <a:xfrm>
              <a:off x="2581275" y="4035594"/>
              <a:ext cx="1873250"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Clinical Efficacy Knowledge </a:t>
              </a:r>
              <a:r>
                <a:rPr lang="en-US" sz="900">
                  <a:sym typeface="Wingdings" pitchFamily="2" charset="2"/>
                </a:rPr>
                <a:t> </a:t>
              </a:r>
            </a:p>
            <a:p>
              <a:pPr algn="ctr" eaLnBrk="0" hangingPunct="0"/>
              <a:r>
                <a:rPr lang="en-US" sz="900"/>
                <a:t>Clinical Effectiveness Knowledge </a:t>
              </a:r>
            </a:p>
          </p:txBody>
        </p:sp>
        <p:sp>
          <p:nvSpPr>
            <p:cNvPr id="9255" name="TextBox 20"/>
            <p:cNvSpPr txBox="1">
              <a:spLocks noChangeArrowheads="1"/>
            </p:cNvSpPr>
            <p:nvPr/>
          </p:nvSpPr>
          <p:spPr bwMode="auto">
            <a:xfrm>
              <a:off x="5562600" y="3897094"/>
              <a:ext cx="2130425" cy="646331"/>
            </a:xfrm>
            <a:prstGeom prst="rect">
              <a:avLst/>
            </a:prstGeom>
            <a:noFill/>
            <a:ln w="9525">
              <a:noFill/>
              <a:miter lim="800000"/>
              <a:headEnd/>
              <a:tailEnd/>
            </a:ln>
          </p:spPr>
          <p:txBody>
            <a:bodyPr>
              <a:spAutoFit/>
            </a:bodyPr>
            <a:lstStyle/>
            <a:p>
              <a:pPr algn="ctr" eaLnBrk="0" hangingPunct="0"/>
              <a:r>
                <a:rPr lang="en-US" sz="900" b="1"/>
                <a:t>T3</a:t>
              </a:r>
            </a:p>
            <a:p>
              <a:pPr algn="ctr" eaLnBrk="0" hangingPunct="0"/>
              <a:r>
                <a:rPr lang="en-US" sz="900"/>
                <a:t>Clinical Effectiveness Knowledge  </a:t>
              </a:r>
              <a:r>
                <a:rPr lang="en-US" sz="900">
                  <a:sym typeface="Wingdings" pitchFamily="2" charset="2"/>
                </a:rPr>
                <a:t> </a:t>
              </a:r>
            </a:p>
            <a:p>
              <a:pPr algn="ctr" eaLnBrk="0" hangingPunct="0"/>
              <a:r>
                <a:rPr lang="en-US" sz="900">
                  <a:sym typeface="Wingdings" pitchFamily="2" charset="2"/>
                </a:rPr>
                <a:t>Improved Health Care Quality and Value and Population Health</a:t>
              </a:r>
              <a:endParaRPr lang="en-US" sz="900"/>
            </a:p>
          </p:txBody>
        </p:sp>
        <p:cxnSp>
          <p:nvCxnSpPr>
            <p:cNvPr id="41" name="Straight Arrow Connector 40"/>
            <p:cNvCxnSpPr/>
            <p:nvPr/>
          </p:nvCxnSpPr>
          <p:spPr>
            <a:xfrm>
              <a:off x="623888" y="4560831"/>
              <a:ext cx="1966912" cy="127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590800" y="4565595"/>
              <a:ext cx="1933575" cy="190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519613" y="4565595"/>
              <a:ext cx="3871912" cy="142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6" name="Group 56"/>
          <p:cNvGrpSpPr>
            <a:grpSpLocks/>
          </p:cNvGrpSpPr>
          <p:nvPr/>
        </p:nvGrpSpPr>
        <p:grpSpPr bwMode="auto">
          <a:xfrm>
            <a:off x="638175" y="4427538"/>
            <a:ext cx="7781925" cy="914400"/>
            <a:chOff x="638175" y="4400550"/>
            <a:chExt cx="7781925" cy="914400"/>
          </a:xfrm>
        </p:grpSpPr>
        <p:sp>
          <p:nvSpPr>
            <p:cNvPr id="12" name="Rectangle 11"/>
            <p:cNvSpPr/>
            <p:nvPr/>
          </p:nvSpPr>
          <p:spPr>
            <a:xfrm>
              <a:off x="638175" y="4400550"/>
              <a:ext cx="7781925" cy="9144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nvGrpSpPr>
            <p:cNvPr id="7" name="Group 68"/>
            <p:cNvGrpSpPr>
              <a:grpSpLocks/>
            </p:cNvGrpSpPr>
            <p:nvPr/>
          </p:nvGrpSpPr>
          <p:grpSpPr bwMode="auto">
            <a:xfrm>
              <a:off x="638175" y="4540250"/>
              <a:ext cx="7777163" cy="747713"/>
              <a:chOff x="609600" y="4953000"/>
              <a:chExt cx="7777163" cy="748844"/>
            </a:xfrm>
          </p:grpSpPr>
          <p:sp>
            <p:nvSpPr>
              <p:cNvPr id="9243" name="TextBox 10"/>
              <p:cNvSpPr txBox="1">
                <a:spLocks noChangeArrowheads="1"/>
              </p:cNvSpPr>
              <p:nvPr/>
            </p:nvSpPr>
            <p:spPr bwMode="auto">
              <a:xfrm>
                <a:off x="609600" y="5486400"/>
                <a:ext cx="1076188" cy="215444"/>
              </a:xfrm>
              <a:prstGeom prst="rect">
                <a:avLst/>
              </a:prstGeom>
              <a:noFill/>
              <a:ln w="9525">
                <a:noFill/>
                <a:miter lim="800000"/>
                <a:headEnd/>
                <a:tailEnd/>
              </a:ln>
            </p:spPr>
            <p:txBody>
              <a:bodyPr>
                <a:spAutoFit/>
              </a:bodyPr>
              <a:lstStyle/>
              <a:p>
                <a:pPr eaLnBrk="0" hangingPunct="0"/>
                <a:r>
                  <a:rPr lang="en-US" sz="800"/>
                  <a:t>Khoury et al, 2007</a:t>
                </a:r>
              </a:p>
            </p:txBody>
          </p:sp>
          <p:sp>
            <p:nvSpPr>
              <p:cNvPr id="9244" name="TextBox 1"/>
              <p:cNvSpPr txBox="1">
                <a:spLocks noChangeArrowheads="1"/>
              </p:cNvSpPr>
              <p:nvPr/>
            </p:nvSpPr>
            <p:spPr bwMode="auto">
              <a:xfrm>
                <a:off x="990600" y="4953000"/>
                <a:ext cx="1263650" cy="507831"/>
              </a:xfrm>
              <a:prstGeom prst="rect">
                <a:avLst/>
              </a:prstGeom>
              <a:noFill/>
              <a:ln w="9525">
                <a:noFill/>
                <a:miter lim="800000"/>
                <a:headEnd/>
                <a:tailEnd/>
              </a:ln>
            </p:spPr>
            <p:txBody>
              <a:bodyPr>
                <a:spAutoFit/>
              </a:bodyPr>
              <a:lstStyle/>
              <a:p>
                <a:pPr algn="ctr" eaLnBrk="0" hangingPunct="0"/>
                <a:r>
                  <a:rPr lang="en-US" sz="900" b="1"/>
                  <a:t>T1</a:t>
                </a:r>
              </a:p>
              <a:p>
                <a:pPr algn="ctr" eaLnBrk="0" hangingPunct="0"/>
                <a:r>
                  <a:rPr lang="en-US" sz="900"/>
                  <a:t>Gene Discovery </a:t>
                </a:r>
                <a:r>
                  <a:rPr lang="en-US" sz="900">
                    <a:sym typeface="Wingdings" pitchFamily="2" charset="2"/>
                  </a:rPr>
                  <a:t> </a:t>
                </a:r>
              </a:p>
              <a:p>
                <a:pPr algn="ctr" eaLnBrk="0" hangingPunct="0"/>
                <a:r>
                  <a:rPr lang="en-US" sz="900"/>
                  <a:t>Health Application</a:t>
                </a:r>
              </a:p>
            </p:txBody>
          </p:sp>
          <p:sp>
            <p:nvSpPr>
              <p:cNvPr id="9245" name="TextBox 2"/>
              <p:cNvSpPr txBox="1">
                <a:spLocks noChangeArrowheads="1"/>
              </p:cNvSpPr>
              <p:nvPr/>
            </p:nvSpPr>
            <p:spPr bwMode="auto">
              <a:xfrm>
                <a:off x="2679699" y="4953000"/>
                <a:ext cx="1673226" cy="507831"/>
              </a:xfrm>
              <a:prstGeom prst="rect">
                <a:avLst/>
              </a:prstGeom>
              <a:noFill/>
              <a:ln w="9525">
                <a:noFill/>
                <a:miter lim="800000"/>
                <a:headEnd/>
                <a:tailEnd/>
              </a:ln>
            </p:spPr>
            <p:txBody>
              <a:bodyPr>
                <a:spAutoFit/>
              </a:bodyPr>
              <a:lstStyle/>
              <a:p>
                <a:pPr algn="ctr" eaLnBrk="0" hangingPunct="0"/>
                <a:r>
                  <a:rPr lang="en-US" sz="900" b="1"/>
                  <a:t>T2</a:t>
                </a:r>
              </a:p>
              <a:p>
                <a:pPr algn="ctr" eaLnBrk="0" hangingPunct="0"/>
                <a:r>
                  <a:rPr lang="en-US" sz="900"/>
                  <a:t>Health Application </a:t>
                </a:r>
                <a:r>
                  <a:rPr lang="en-US" sz="900">
                    <a:sym typeface="Wingdings" pitchFamily="2" charset="2"/>
                  </a:rPr>
                  <a:t> </a:t>
                </a:r>
              </a:p>
              <a:p>
                <a:pPr algn="ctr" eaLnBrk="0" hangingPunct="0"/>
                <a:r>
                  <a:rPr lang="en-US" sz="900"/>
                  <a:t>Evidence-based Guideline</a:t>
                </a:r>
              </a:p>
            </p:txBody>
          </p:sp>
          <p:sp>
            <p:nvSpPr>
              <p:cNvPr id="9246" name="TextBox 3"/>
              <p:cNvSpPr txBox="1">
                <a:spLocks noChangeArrowheads="1"/>
              </p:cNvSpPr>
              <p:nvPr/>
            </p:nvSpPr>
            <p:spPr bwMode="auto">
              <a:xfrm>
                <a:off x="4832350" y="4953000"/>
                <a:ext cx="1111250" cy="507831"/>
              </a:xfrm>
              <a:prstGeom prst="rect">
                <a:avLst/>
              </a:prstGeom>
              <a:noFill/>
              <a:ln w="9525">
                <a:noFill/>
                <a:miter lim="800000"/>
                <a:headEnd/>
                <a:tailEnd/>
              </a:ln>
            </p:spPr>
            <p:txBody>
              <a:bodyPr>
                <a:spAutoFit/>
              </a:bodyPr>
              <a:lstStyle/>
              <a:p>
                <a:pPr algn="ctr" eaLnBrk="0" hangingPunct="0"/>
                <a:r>
                  <a:rPr lang="en-US" sz="900" b="1"/>
                  <a:t>T3</a:t>
                </a:r>
              </a:p>
              <a:p>
                <a:pPr algn="ctr" eaLnBrk="0" hangingPunct="0"/>
                <a:r>
                  <a:rPr lang="en-US" sz="900"/>
                  <a:t>Guideline </a:t>
                </a:r>
                <a:r>
                  <a:rPr lang="en-US" sz="900">
                    <a:sym typeface="Wingdings" pitchFamily="2" charset="2"/>
                  </a:rPr>
                  <a:t> </a:t>
                </a:r>
                <a:r>
                  <a:rPr lang="en-US" sz="900"/>
                  <a:t>Health Practice</a:t>
                </a:r>
              </a:p>
            </p:txBody>
          </p:sp>
          <p:sp>
            <p:nvSpPr>
              <p:cNvPr id="9247" name="TextBox 4"/>
              <p:cNvSpPr txBox="1">
                <a:spLocks noChangeArrowheads="1"/>
              </p:cNvSpPr>
              <p:nvPr/>
            </p:nvSpPr>
            <p:spPr bwMode="auto">
              <a:xfrm>
                <a:off x="6889750" y="4953000"/>
                <a:ext cx="1111250" cy="507831"/>
              </a:xfrm>
              <a:prstGeom prst="rect">
                <a:avLst/>
              </a:prstGeom>
              <a:noFill/>
              <a:ln w="9525">
                <a:noFill/>
                <a:miter lim="800000"/>
                <a:headEnd/>
                <a:tailEnd/>
              </a:ln>
            </p:spPr>
            <p:txBody>
              <a:bodyPr>
                <a:spAutoFit/>
              </a:bodyPr>
              <a:lstStyle/>
              <a:p>
                <a:pPr algn="ctr" eaLnBrk="0" hangingPunct="0"/>
                <a:r>
                  <a:rPr lang="en-US" sz="900" b="1"/>
                  <a:t>T4</a:t>
                </a:r>
              </a:p>
              <a:p>
                <a:pPr algn="ctr" eaLnBrk="0" hangingPunct="0"/>
                <a:r>
                  <a:rPr lang="en-US" sz="900"/>
                  <a:t>Practice </a:t>
                </a:r>
                <a:r>
                  <a:rPr lang="en-US" sz="900">
                    <a:sym typeface="Wingdings" pitchFamily="2" charset="2"/>
                  </a:rPr>
                  <a:t> </a:t>
                </a:r>
              </a:p>
              <a:p>
                <a:pPr algn="ctr" eaLnBrk="0" hangingPunct="0"/>
                <a:r>
                  <a:rPr lang="en-US" sz="900"/>
                  <a:t>Health Impact</a:t>
                </a:r>
              </a:p>
            </p:txBody>
          </p:sp>
          <p:cxnSp>
            <p:nvCxnSpPr>
              <p:cNvPr id="50" name="Straight Arrow Connector 49"/>
              <p:cNvCxnSpPr/>
              <p:nvPr/>
            </p:nvCxnSpPr>
            <p:spPr>
              <a:xfrm flipV="1">
                <a:off x="614363" y="5476077"/>
                <a:ext cx="1966912" cy="47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590800" y="5477667"/>
                <a:ext cx="1914525" cy="31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505325" y="5476077"/>
                <a:ext cx="1971675" cy="63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477000" y="5477667"/>
                <a:ext cx="1909763" cy="31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54"/>
          <p:cNvGrpSpPr>
            <a:grpSpLocks/>
          </p:cNvGrpSpPr>
          <p:nvPr/>
        </p:nvGrpSpPr>
        <p:grpSpPr bwMode="auto">
          <a:xfrm>
            <a:off x="120650" y="1322388"/>
            <a:ext cx="8870950" cy="4114800"/>
            <a:chOff x="120650" y="1295400"/>
            <a:chExt cx="8870950" cy="4114800"/>
          </a:xfrm>
        </p:grpSpPr>
        <p:sp>
          <p:nvSpPr>
            <p:cNvPr id="11" name="Rectangle 10"/>
            <p:cNvSpPr/>
            <p:nvPr/>
          </p:nvSpPr>
          <p:spPr>
            <a:xfrm>
              <a:off x="180975" y="1352550"/>
              <a:ext cx="8763000" cy="504825"/>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sp>
          <p:nvSpPr>
            <p:cNvPr id="9235" name="TextBox 7"/>
            <p:cNvSpPr txBox="1">
              <a:spLocks noChangeArrowheads="1"/>
            </p:cNvSpPr>
            <p:nvPr/>
          </p:nvSpPr>
          <p:spPr bwMode="auto">
            <a:xfrm>
              <a:off x="3995738" y="1373188"/>
              <a:ext cx="1111250" cy="508000"/>
            </a:xfrm>
            <a:prstGeom prst="rect">
              <a:avLst/>
            </a:prstGeom>
            <a:noFill/>
            <a:ln w="9525">
              <a:noFill/>
              <a:miter lim="800000"/>
              <a:headEnd/>
              <a:tailEnd/>
            </a:ln>
          </p:spPr>
          <p:txBody>
            <a:bodyPr>
              <a:spAutoFit/>
            </a:bodyPr>
            <a:lstStyle/>
            <a:p>
              <a:pPr algn="ctr" eaLnBrk="0" hangingPunct="0"/>
              <a:r>
                <a:rPr lang="en-US" sz="900" b="1"/>
                <a:t>Meta-Analyses,</a:t>
              </a:r>
            </a:p>
            <a:p>
              <a:pPr algn="ctr" eaLnBrk="0" hangingPunct="0"/>
              <a:r>
                <a:rPr lang="en-US" sz="900" b="1"/>
                <a:t>Syntheses,</a:t>
              </a:r>
            </a:p>
            <a:p>
              <a:pPr algn="ctr" eaLnBrk="0" hangingPunct="0"/>
              <a:r>
                <a:rPr lang="en-US" sz="900" b="1"/>
                <a:t>Guidelines</a:t>
              </a:r>
            </a:p>
          </p:txBody>
        </p:sp>
        <p:sp>
          <p:nvSpPr>
            <p:cNvPr id="9236" name="TextBox 5"/>
            <p:cNvSpPr txBox="1">
              <a:spLocks noChangeArrowheads="1"/>
            </p:cNvSpPr>
            <p:nvPr/>
          </p:nvSpPr>
          <p:spPr bwMode="auto">
            <a:xfrm>
              <a:off x="7870825" y="1373188"/>
              <a:ext cx="1111250" cy="230187"/>
            </a:xfrm>
            <a:prstGeom prst="rect">
              <a:avLst/>
            </a:prstGeom>
            <a:noFill/>
            <a:ln w="9525">
              <a:noFill/>
              <a:miter lim="800000"/>
              <a:headEnd/>
              <a:tailEnd/>
            </a:ln>
          </p:spPr>
          <p:txBody>
            <a:bodyPr>
              <a:spAutoFit/>
            </a:bodyPr>
            <a:lstStyle/>
            <a:p>
              <a:pPr algn="ctr" eaLnBrk="0" hangingPunct="0"/>
              <a:r>
                <a:rPr lang="en-US" sz="900" b="1"/>
                <a:t>Health Impacts</a:t>
              </a:r>
            </a:p>
          </p:txBody>
        </p:sp>
        <p:sp>
          <p:nvSpPr>
            <p:cNvPr id="9237" name="TextBox 6"/>
            <p:cNvSpPr txBox="1">
              <a:spLocks noChangeArrowheads="1"/>
            </p:cNvSpPr>
            <p:nvPr/>
          </p:nvSpPr>
          <p:spPr bwMode="auto">
            <a:xfrm>
              <a:off x="5934075" y="1373188"/>
              <a:ext cx="1111250" cy="369887"/>
            </a:xfrm>
            <a:prstGeom prst="rect">
              <a:avLst/>
            </a:prstGeom>
            <a:noFill/>
            <a:ln w="9525">
              <a:noFill/>
              <a:miter lim="800000"/>
              <a:headEnd/>
              <a:tailEnd/>
            </a:ln>
          </p:spPr>
          <p:txBody>
            <a:bodyPr>
              <a:spAutoFit/>
            </a:bodyPr>
            <a:lstStyle/>
            <a:p>
              <a:pPr algn="ctr" eaLnBrk="0" hangingPunct="0"/>
              <a:r>
                <a:rPr lang="en-US" sz="900" b="1"/>
                <a:t>Practice-Based Research</a:t>
              </a:r>
            </a:p>
          </p:txBody>
        </p:sp>
        <p:sp>
          <p:nvSpPr>
            <p:cNvPr id="9238" name="TextBox 8"/>
            <p:cNvSpPr txBox="1">
              <a:spLocks noChangeArrowheads="1"/>
            </p:cNvSpPr>
            <p:nvPr/>
          </p:nvSpPr>
          <p:spPr bwMode="auto">
            <a:xfrm>
              <a:off x="2058988" y="1373188"/>
              <a:ext cx="1111250" cy="369887"/>
            </a:xfrm>
            <a:prstGeom prst="rect">
              <a:avLst/>
            </a:prstGeom>
            <a:noFill/>
            <a:ln w="9525">
              <a:noFill/>
              <a:miter lim="800000"/>
              <a:headEnd/>
              <a:tailEnd/>
            </a:ln>
          </p:spPr>
          <p:txBody>
            <a:bodyPr>
              <a:spAutoFit/>
            </a:bodyPr>
            <a:lstStyle/>
            <a:p>
              <a:pPr algn="ctr" eaLnBrk="0" hangingPunct="0"/>
              <a:r>
                <a:rPr lang="en-US" sz="900" b="1"/>
                <a:t>Clinical Research</a:t>
              </a:r>
            </a:p>
          </p:txBody>
        </p:sp>
        <p:sp>
          <p:nvSpPr>
            <p:cNvPr id="9239" name="TextBox 9"/>
            <p:cNvSpPr txBox="1">
              <a:spLocks noChangeArrowheads="1"/>
            </p:cNvSpPr>
            <p:nvPr/>
          </p:nvSpPr>
          <p:spPr bwMode="auto">
            <a:xfrm>
              <a:off x="120650" y="1373188"/>
              <a:ext cx="1111250" cy="230187"/>
            </a:xfrm>
            <a:prstGeom prst="rect">
              <a:avLst/>
            </a:prstGeom>
            <a:noFill/>
            <a:ln w="9525">
              <a:noFill/>
              <a:miter lim="800000"/>
              <a:headEnd/>
              <a:tailEnd/>
            </a:ln>
          </p:spPr>
          <p:txBody>
            <a:bodyPr>
              <a:spAutoFit/>
            </a:bodyPr>
            <a:lstStyle/>
            <a:p>
              <a:pPr algn="ctr" eaLnBrk="0" hangingPunct="0"/>
              <a:r>
                <a:rPr lang="en-US" sz="900" b="1"/>
                <a:t>Basic Research</a:t>
              </a:r>
            </a:p>
          </p:txBody>
        </p:sp>
        <p:sp>
          <p:nvSpPr>
            <p:cNvPr id="54" name="Rectangle 53"/>
            <p:cNvSpPr/>
            <p:nvPr/>
          </p:nvSpPr>
          <p:spPr>
            <a:xfrm>
              <a:off x="142875" y="1295400"/>
              <a:ext cx="8848725" cy="4114800"/>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grpSp>
        <p:nvGrpSpPr>
          <p:cNvPr id="74" name="Group 73"/>
          <p:cNvGrpSpPr/>
          <p:nvPr/>
        </p:nvGrpSpPr>
        <p:grpSpPr>
          <a:xfrm>
            <a:off x="139926" y="1371600"/>
            <a:ext cx="8851674" cy="4114800"/>
            <a:chOff x="139926" y="1371600"/>
            <a:chExt cx="8851674" cy="4114800"/>
          </a:xfrm>
        </p:grpSpPr>
        <p:sp>
          <p:nvSpPr>
            <p:cNvPr id="62" name="Rectangle 61"/>
            <p:cNvSpPr/>
            <p:nvPr/>
          </p:nvSpPr>
          <p:spPr bwMode="auto">
            <a:xfrm>
              <a:off x="1600200" y="1371600"/>
              <a:ext cx="2362200" cy="457200"/>
            </a:xfrm>
            <a:prstGeom prst="rect">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66" name="Straight Connector 65"/>
            <p:cNvCxnSpPr/>
            <p:nvPr/>
          </p:nvCxnSpPr>
          <p:spPr bwMode="auto">
            <a:xfrm rot="10800000" flipV="1">
              <a:off x="152400" y="1371600"/>
              <a:ext cx="1447800" cy="6096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69" name="Straight Connector 68"/>
            <p:cNvCxnSpPr/>
            <p:nvPr/>
          </p:nvCxnSpPr>
          <p:spPr bwMode="auto">
            <a:xfrm rot="5400000">
              <a:off x="-952500" y="2933700"/>
              <a:ext cx="3657600" cy="14478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71" name="Straight Connector 70"/>
            <p:cNvCxnSpPr/>
            <p:nvPr/>
          </p:nvCxnSpPr>
          <p:spPr bwMode="auto">
            <a:xfrm>
              <a:off x="3962400" y="1371600"/>
              <a:ext cx="5029200" cy="6096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73" name="Straight Connector 72"/>
            <p:cNvCxnSpPr/>
            <p:nvPr/>
          </p:nvCxnSpPr>
          <p:spPr bwMode="auto">
            <a:xfrm>
              <a:off x="3962400" y="1828800"/>
              <a:ext cx="5029200" cy="3657600"/>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4098" name="Picture 2"/>
            <p:cNvPicPr>
              <a:picLocks noChangeAspect="1" noChangeArrowheads="1"/>
            </p:cNvPicPr>
            <p:nvPr/>
          </p:nvPicPr>
          <p:blipFill>
            <a:blip r:embed="rId4" cstate="print"/>
            <a:srcRect/>
            <a:stretch>
              <a:fillRect/>
            </a:stretch>
          </p:blipFill>
          <p:spPr bwMode="auto">
            <a:xfrm>
              <a:off x="139926" y="1981200"/>
              <a:ext cx="8851674" cy="3505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pSp>
    </p:spTree>
    <p:custDataLst>
      <p:tags r:id="rId1"/>
    </p:custDataLst>
  </p:cSld>
  <p:clrMapOvr>
    <a:masterClrMapping/>
  </p:clrMapOvr>
  <p:transition advTm="69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Grant Process (CTSC)</a:t>
            </a:r>
            <a:endParaRPr lang="en-US" dirty="0"/>
          </a:p>
        </p:txBody>
      </p:sp>
      <p:sp>
        <p:nvSpPr>
          <p:cNvPr id="1039" name="Rectangle 15"/>
          <p:cNvSpPr>
            <a:spLocks noChangeArrowheads="1"/>
          </p:cNvSpPr>
          <p:nvPr/>
        </p:nvSpPr>
        <p:spPr bwMode="auto">
          <a:xfrm>
            <a:off x="1817543" y="4777798"/>
            <a:ext cx="104115"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2649509" y="4784004"/>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20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3503787" y="4784004"/>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40</a:t>
            </a:r>
            <a:endParaRPr kumimoji="0" lang="en-US"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4358064" y="4784004"/>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60</a:t>
            </a: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5212341" y="4784004"/>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80</a:t>
            </a: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6036877" y="4755496"/>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6891154" y="4755496"/>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120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1186539" y="2399235"/>
            <a:ext cx="355542"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GCRC</a:t>
            </a:r>
            <a:endParaRPr kumimoji="0" lang="en-US" sz="2800" b="0" i="0" u="none" strike="noStrike" cap="none" normalizeH="0" baseline="0" dirty="0" smtClean="0">
              <a:ln>
                <a:noFill/>
              </a:ln>
              <a:solidFill>
                <a:schemeClr val="tx1"/>
              </a:solidFill>
              <a:effectLst/>
              <a:latin typeface="Arial" pitchFamily="34" charset="0"/>
            </a:endParaRPr>
          </a:p>
        </p:txBody>
      </p:sp>
      <p:sp>
        <p:nvSpPr>
          <p:cNvPr id="1047" name="Rectangle 23"/>
          <p:cNvSpPr>
            <a:spLocks noChangeArrowheads="1"/>
          </p:cNvSpPr>
          <p:nvPr/>
        </p:nvSpPr>
        <p:spPr bwMode="auto">
          <a:xfrm>
            <a:off x="1197695" y="4219281"/>
            <a:ext cx="367634"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CTSC</a:t>
            </a:r>
            <a:endParaRPr kumimoji="0" lang="en-US" sz="2800" b="0" i="0" u="none" strike="noStrike" cap="none" normalizeH="0" baseline="0" dirty="0" smtClean="0">
              <a:ln>
                <a:noFill/>
              </a:ln>
              <a:solidFill>
                <a:schemeClr val="tx1"/>
              </a:solidFill>
              <a:effectLst/>
              <a:latin typeface="Arial" pitchFamily="34" charset="0"/>
            </a:endParaRPr>
          </a:p>
        </p:txBody>
      </p:sp>
      <p:cxnSp>
        <p:nvCxnSpPr>
          <p:cNvPr id="39" name="Straight Connector 38"/>
          <p:cNvCxnSpPr/>
          <p:nvPr/>
        </p:nvCxnSpPr>
        <p:spPr>
          <a:xfrm rot="10800000">
            <a:off x="1861934" y="2583802"/>
            <a:ext cx="1001110" cy="1588"/>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63044" y="2583808"/>
            <a:ext cx="3838904" cy="1588"/>
          </a:xfrm>
          <a:prstGeom prst="line">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852047" y="4169027"/>
            <a:ext cx="240224" cy="1588"/>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92271" y="4169027"/>
            <a:ext cx="2448732" cy="1588"/>
          </a:xfrm>
          <a:prstGeom prst="line">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1859797" y="4455744"/>
            <a:ext cx="2882685" cy="7768"/>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859796" y="2309249"/>
            <a:ext cx="5641384" cy="7748"/>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6" name="Right Arrow 55"/>
          <p:cNvSpPr/>
          <p:nvPr/>
        </p:nvSpPr>
        <p:spPr>
          <a:xfrm>
            <a:off x="3446992" y="3268694"/>
            <a:ext cx="2813935"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57" name="Right Arrow 56"/>
          <p:cNvSpPr/>
          <p:nvPr/>
        </p:nvSpPr>
        <p:spPr>
          <a:xfrm>
            <a:off x="2296588" y="3278680"/>
            <a:ext cx="260632" cy="219075"/>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58" name="Rounded Rectangle 57"/>
          <p:cNvSpPr/>
          <p:nvPr/>
        </p:nvSpPr>
        <p:spPr bwMode="auto">
          <a:xfrm>
            <a:off x="1420288" y="2873867"/>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Application</a:t>
            </a:r>
          </a:p>
          <a:p>
            <a:pPr algn="ctr">
              <a:defRPr/>
            </a:pPr>
            <a:r>
              <a:rPr lang="en-US" sz="1050" dirty="0" smtClean="0">
                <a:solidFill>
                  <a:srgbClr val="000000">
                    <a:lumMod val="75000"/>
                    <a:lumOff val="25000"/>
                  </a:srgbClr>
                </a:solidFill>
                <a:cs typeface="Arial" charset="0"/>
              </a:rPr>
              <a:t>Initiated</a:t>
            </a:r>
            <a:endParaRPr lang="en-US" sz="1050" dirty="0">
              <a:solidFill>
                <a:srgbClr val="000000">
                  <a:lumMod val="75000"/>
                  <a:lumOff val="25000"/>
                </a:srgbClr>
              </a:solidFill>
              <a:cs typeface="Arial" charset="0"/>
            </a:endParaRPr>
          </a:p>
        </p:txBody>
      </p:sp>
      <p:sp>
        <p:nvSpPr>
          <p:cNvPr id="59" name="Rounded Rectangle 58"/>
          <p:cNvSpPr/>
          <p:nvPr/>
        </p:nvSpPr>
        <p:spPr bwMode="auto">
          <a:xfrm>
            <a:off x="2574840" y="2873867"/>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First</a:t>
            </a:r>
          </a:p>
          <a:p>
            <a:pPr algn="ctr">
              <a:defRPr/>
            </a:pPr>
            <a:r>
              <a:rPr lang="en-US" sz="1050" dirty="0" smtClean="0">
                <a:solidFill>
                  <a:srgbClr val="000000">
                    <a:lumMod val="75000"/>
                    <a:lumOff val="25000"/>
                  </a:srgbClr>
                </a:solidFill>
                <a:cs typeface="Arial" charset="0"/>
              </a:rPr>
              <a:t>Submitted</a:t>
            </a:r>
          </a:p>
          <a:p>
            <a:pPr algn="ctr">
              <a:defRPr/>
            </a:pPr>
            <a:r>
              <a:rPr lang="en-US" sz="1050" dirty="0" smtClean="0">
                <a:solidFill>
                  <a:srgbClr val="000000">
                    <a:lumMod val="75000"/>
                    <a:lumOff val="25000"/>
                  </a:srgbClr>
                </a:solidFill>
                <a:cs typeface="Arial" charset="0"/>
              </a:rPr>
              <a:t>For</a:t>
            </a:r>
          </a:p>
          <a:p>
            <a:pPr algn="ctr">
              <a:defRPr/>
            </a:pPr>
            <a:r>
              <a:rPr lang="en-US" sz="1050" dirty="0" smtClean="0">
                <a:solidFill>
                  <a:srgbClr val="000000">
                    <a:lumMod val="75000"/>
                    <a:lumOff val="25000"/>
                  </a:srgbClr>
                </a:solidFill>
                <a:cs typeface="Arial" charset="0"/>
              </a:rPr>
              <a:t>Review</a:t>
            </a:r>
            <a:endParaRPr lang="en-US" sz="1050" dirty="0">
              <a:solidFill>
                <a:srgbClr val="000000">
                  <a:lumMod val="75000"/>
                  <a:lumOff val="25000"/>
                </a:srgbClr>
              </a:solidFill>
              <a:cs typeface="Arial" charset="0"/>
            </a:endParaRPr>
          </a:p>
        </p:txBody>
      </p:sp>
      <p:sp>
        <p:nvSpPr>
          <p:cNvPr id="60" name="Rounded Rectangle 59"/>
          <p:cNvSpPr/>
          <p:nvPr/>
        </p:nvSpPr>
        <p:spPr bwMode="auto">
          <a:xfrm>
            <a:off x="6280586" y="2873867"/>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Of</a:t>
            </a:r>
          </a:p>
          <a:p>
            <a:pPr algn="ctr">
              <a:defRPr/>
            </a:pPr>
            <a:r>
              <a:rPr lang="en-US" sz="1050" dirty="0" smtClean="0">
                <a:solidFill>
                  <a:srgbClr val="000000">
                    <a:lumMod val="75000"/>
                    <a:lumOff val="25000"/>
                  </a:srgbClr>
                </a:solidFill>
                <a:cs typeface="Arial" charset="0"/>
              </a:rPr>
              <a:t>Final</a:t>
            </a:r>
          </a:p>
          <a:p>
            <a:pPr algn="ctr">
              <a:defRPr/>
            </a:pPr>
            <a:r>
              <a:rPr lang="en-US" sz="1050" dirty="0" smtClean="0">
                <a:solidFill>
                  <a:srgbClr val="000000">
                    <a:lumMod val="75000"/>
                    <a:lumOff val="25000"/>
                  </a:srgbClr>
                </a:solidFill>
                <a:cs typeface="Arial" charset="0"/>
              </a:rPr>
              <a:t>Disposition</a:t>
            </a:r>
            <a:endParaRPr lang="en-US" sz="1050" dirty="0">
              <a:solidFill>
                <a:srgbClr val="000000">
                  <a:lumMod val="75000"/>
                  <a:lumOff val="25000"/>
                </a:srgbClr>
              </a:solidFill>
              <a:cs typeface="Arial" charset="0"/>
            </a:endParaRPr>
          </a:p>
        </p:txBody>
      </p:sp>
      <p:cxnSp>
        <p:nvCxnSpPr>
          <p:cNvPr id="64" name="Elbow Connector 63"/>
          <p:cNvCxnSpPr>
            <a:stCxn id="58" idx="0"/>
          </p:cNvCxnSpPr>
          <p:nvPr/>
        </p:nvCxnSpPr>
        <p:spPr>
          <a:xfrm rot="16200000" flipV="1">
            <a:off x="1705699" y="2719068"/>
            <a:ext cx="308897" cy="70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8" idx="2"/>
          </p:cNvCxnSpPr>
          <p:nvPr/>
        </p:nvCxnSpPr>
        <p:spPr>
          <a:xfrm rot="5400000">
            <a:off x="1723034" y="4039329"/>
            <a:ext cx="274226" cy="70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9" idx="0"/>
          </p:cNvCxnSpPr>
          <p:nvPr/>
        </p:nvCxnSpPr>
        <p:spPr>
          <a:xfrm rot="16200000" flipV="1">
            <a:off x="2794419" y="2653236"/>
            <a:ext cx="293399" cy="14786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2026404" y="4110926"/>
            <a:ext cx="13173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92271" y="4045058"/>
            <a:ext cx="92214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59" idx="2"/>
          </p:cNvCxnSpPr>
          <p:nvPr/>
        </p:nvCxnSpPr>
        <p:spPr>
          <a:xfrm rot="5400000" flipH="1" flipV="1">
            <a:off x="2943490" y="3973498"/>
            <a:ext cx="142491" cy="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rot="16200000" flipV="1">
            <a:off x="6553584" y="2722152"/>
            <a:ext cx="301148" cy="228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flipV="1">
            <a:off x="4471261" y="4107051"/>
            <a:ext cx="13948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541003" y="4029559"/>
            <a:ext cx="21697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6648774" y="3959817"/>
            <a:ext cx="123987" cy="2"/>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417015" y="4928457"/>
            <a:ext cx="857927" cy="246221"/>
          </a:xfrm>
          <a:prstGeom prst="rect">
            <a:avLst/>
          </a:prstGeom>
          <a:noFill/>
        </p:spPr>
        <p:txBody>
          <a:bodyPr wrap="none" rtlCol="0">
            <a:spAutoFit/>
          </a:bodyPr>
          <a:lstStyle/>
          <a:p>
            <a:pPr algn="ctr"/>
            <a:r>
              <a:rPr lang="en-US" sz="1000" dirty="0" smtClean="0"/>
              <a:t>Median Days</a:t>
            </a:r>
            <a:endParaRPr lang="en-US" sz="1000" dirty="0"/>
          </a:p>
        </p:txBody>
      </p:sp>
      <p:sp>
        <p:nvSpPr>
          <p:cNvPr id="103" name="TextBox 102"/>
          <p:cNvSpPr txBox="1"/>
          <p:nvPr/>
        </p:nvSpPr>
        <p:spPr>
          <a:xfrm>
            <a:off x="2043190" y="2322164"/>
            <a:ext cx="580608" cy="246221"/>
          </a:xfrm>
          <a:prstGeom prst="rect">
            <a:avLst/>
          </a:prstGeom>
          <a:noFill/>
        </p:spPr>
        <p:txBody>
          <a:bodyPr wrap="none" rtlCol="0">
            <a:spAutoFit/>
          </a:bodyPr>
          <a:lstStyle/>
          <a:p>
            <a:pPr algn="ctr"/>
            <a:r>
              <a:rPr lang="en-US" sz="1000" dirty="0" smtClean="0"/>
              <a:t>24 days</a:t>
            </a:r>
            <a:endParaRPr lang="en-US" sz="1000" dirty="0"/>
          </a:p>
        </p:txBody>
      </p:sp>
      <p:sp>
        <p:nvSpPr>
          <p:cNvPr id="104" name="TextBox 103"/>
          <p:cNvSpPr txBox="1"/>
          <p:nvPr/>
        </p:nvSpPr>
        <p:spPr>
          <a:xfrm>
            <a:off x="4404102" y="2327331"/>
            <a:ext cx="678392" cy="246221"/>
          </a:xfrm>
          <a:prstGeom prst="rect">
            <a:avLst/>
          </a:prstGeom>
          <a:noFill/>
        </p:spPr>
        <p:txBody>
          <a:bodyPr wrap="none" rtlCol="0">
            <a:spAutoFit/>
          </a:bodyPr>
          <a:lstStyle/>
          <a:p>
            <a:pPr algn="ctr"/>
            <a:r>
              <a:rPr lang="en-US" sz="1000" dirty="0" smtClean="0"/>
              <a:t>89.5 days</a:t>
            </a:r>
            <a:endParaRPr lang="en-US" sz="1000" dirty="0"/>
          </a:p>
        </p:txBody>
      </p:sp>
      <p:sp>
        <p:nvSpPr>
          <p:cNvPr id="105" name="TextBox 104"/>
          <p:cNvSpPr txBox="1"/>
          <p:nvPr/>
        </p:nvSpPr>
        <p:spPr>
          <a:xfrm>
            <a:off x="4215534" y="2038030"/>
            <a:ext cx="744114" cy="246221"/>
          </a:xfrm>
          <a:prstGeom prst="rect">
            <a:avLst/>
          </a:prstGeom>
          <a:noFill/>
        </p:spPr>
        <p:txBody>
          <a:bodyPr wrap="none" rtlCol="0">
            <a:spAutoFit/>
          </a:bodyPr>
          <a:lstStyle/>
          <a:p>
            <a:pPr algn="ctr"/>
            <a:r>
              <a:rPr lang="en-US" sz="1000" dirty="0" smtClean="0"/>
              <a:t>133.5 days</a:t>
            </a:r>
            <a:endParaRPr lang="en-US" sz="1000" dirty="0"/>
          </a:p>
        </p:txBody>
      </p:sp>
      <p:sp>
        <p:nvSpPr>
          <p:cNvPr id="106" name="TextBox 105"/>
          <p:cNvSpPr txBox="1"/>
          <p:nvPr/>
        </p:nvSpPr>
        <p:spPr>
          <a:xfrm>
            <a:off x="1715146" y="4194876"/>
            <a:ext cx="514885" cy="246221"/>
          </a:xfrm>
          <a:prstGeom prst="rect">
            <a:avLst/>
          </a:prstGeom>
          <a:noFill/>
        </p:spPr>
        <p:txBody>
          <a:bodyPr wrap="none" rtlCol="0">
            <a:spAutoFit/>
          </a:bodyPr>
          <a:lstStyle/>
          <a:p>
            <a:pPr algn="ctr"/>
            <a:r>
              <a:rPr lang="en-US" sz="1000" dirty="0" smtClean="0"/>
              <a:t>6 days</a:t>
            </a:r>
            <a:endParaRPr lang="en-US" sz="1000" dirty="0"/>
          </a:p>
        </p:txBody>
      </p:sp>
      <p:sp>
        <p:nvSpPr>
          <p:cNvPr id="107" name="TextBox 106"/>
          <p:cNvSpPr txBox="1"/>
          <p:nvPr/>
        </p:nvSpPr>
        <p:spPr>
          <a:xfrm>
            <a:off x="2983424" y="4184544"/>
            <a:ext cx="580608" cy="246221"/>
          </a:xfrm>
          <a:prstGeom prst="rect">
            <a:avLst/>
          </a:prstGeom>
          <a:noFill/>
        </p:spPr>
        <p:txBody>
          <a:bodyPr wrap="none" rtlCol="0">
            <a:spAutoFit/>
          </a:bodyPr>
          <a:lstStyle/>
          <a:p>
            <a:pPr algn="ctr"/>
            <a:r>
              <a:rPr lang="en-US" sz="1000" dirty="0" smtClean="0"/>
              <a:t>57 days</a:t>
            </a:r>
            <a:endParaRPr lang="en-US" sz="1000" dirty="0"/>
          </a:p>
        </p:txBody>
      </p:sp>
      <p:sp>
        <p:nvSpPr>
          <p:cNvPr id="108" name="TextBox 107"/>
          <p:cNvSpPr txBox="1"/>
          <p:nvPr/>
        </p:nvSpPr>
        <p:spPr>
          <a:xfrm>
            <a:off x="2903348" y="4453180"/>
            <a:ext cx="580608" cy="246221"/>
          </a:xfrm>
          <a:prstGeom prst="rect">
            <a:avLst/>
          </a:prstGeom>
          <a:noFill/>
        </p:spPr>
        <p:txBody>
          <a:bodyPr wrap="none" rtlCol="0">
            <a:spAutoFit/>
          </a:bodyPr>
          <a:lstStyle/>
          <a:p>
            <a:pPr algn="ctr"/>
            <a:r>
              <a:rPr lang="en-US" sz="1000" dirty="0" smtClean="0"/>
              <a:t>67 days</a:t>
            </a:r>
            <a:endParaRPr lang="en-US" sz="1000" dirty="0"/>
          </a:p>
        </p:txBody>
      </p:sp>
      <p:grpSp>
        <p:nvGrpSpPr>
          <p:cNvPr id="3" name="Group 114"/>
          <p:cNvGrpSpPr/>
          <p:nvPr/>
        </p:nvGrpSpPr>
        <p:grpSpPr>
          <a:xfrm>
            <a:off x="1859002" y="4673538"/>
            <a:ext cx="853201" cy="92990"/>
            <a:chOff x="2409192" y="4363567"/>
            <a:chExt cx="853201" cy="92990"/>
          </a:xfrm>
        </p:grpSpPr>
        <p:cxnSp>
          <p:nvCxnSpPr>
            <p:cNvPr id="111" name="Straight Connector 110"/>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15"/>
          <p:cNvGrpSpPr/>
          <p:nvPr/>
        </p:nvGrpSpPr>
        <p:grpSpPr>
          <a:xfrm>
            <a:off x="2708812" y="4670958"/>
            <a:ext cx="853201" cy="92990"/>
            <a:chOff x="2409192" y="4363567"/>
            <a:chExt cx="853201" cy="92990"/>
          </a:xfrm>
        </p:grpSpPr>
        <p:cxnSp>
          <p:nvCxnSpPr>
            <p:cNvPr id="117" name="Straight Connector 116"/>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119"/>
          <p:cNvGrpSpPr/>
          <p:nvPr/>
        </p:nvGrpSpPr>
        <p:grpSpPr>
          <a:xfrm>
            <a:off x="3558622" y="4668378"/>
            <a:ext cx="853201" cy="92990"/>
            <a:chOff x="2409192" y="4363567"/>
            <a:chExt cx="853201" cy="92990"/>
          </a:xfrm>
        </p:grpSpPr>
        <p:cxnSp>
          <p:nvCxnSpPr>
            <p:cNvPr id="121" name="Straight Connector 120"/>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123"/>
          <p:cNvGrpSpPr/>
          <p:nvPr/>
        </p:nvGrpSpPr>
        <p:grpSpPr>
          <a:xfrm>
            <a:off x="4408432" y="4665798"/>
            <a:ext cx="853201" cy="92990"/>
            <a:chOff x="2409192" y="4363567"/>
            <a:chExt cx="853201" cy="92990"/>
          </a:xfrm>
        </p:grpSpPr>
        <p:cxnSp>
          <p:nvCxnSpPr>
            <p:cNvPr id="125" name="Straight Connector 124"/>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127"/>
          <p:cNvGrpSpPr/>
          <p:nvPr/>
        </p:nvGrpSpPr>
        <p:grpSpPr>
          <a:xfrm>
            <a:off x="5258242" y="4663218"/>
            <a:ext cx="853201" cy="92990"/>
            <a:chOff x="2409192" y="4363567"/>
            <a:chExt cx="853201" cy="92990"/>
          </a:xfrm>
        </p:grpSpPr>
        <p:cxnSp>
          <p:nvCxnSpPr>
            <p:cNvPr id="129" name="Straight Connector 128"/>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131"/>
          <p:cNvGrpSpPr/>
          <p:nvPr/>
        </p:nvGrpSpPr>
        <p:grpSpPr>
          <a:xfrm>
            <a:off x="6108052" y="4660638"/>
            <a:ext cx="853201" cy="92990"/>
            <a:chOff x="2409192" y="4363567"/>
            <a:chExt cx="853201" cy="92990"/>
          </a:xfrm>
        </p:grpSpPr>
        <p:cxnSp>
          <p:nvCxnSpPr>
            <p:cNvPr id="133" name="Straight Connector 132"/>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135"/>
          <p:cNvGrpSpPr/>
          <p:nvPr/>
        </p:nvGrpSpPr>
        <p:grpSpPr>
          <a:xfrm>
            <a:off x="6957862" y="4658058"/>
            <a:ext cx="853201" cy="92990"/>
            <a:chOff x="2409192" y="4363567"/>
            <a:chExt cx="853201" cy="92990"/>
          </a:xfrm>
        </p:grpSpPr>
        <p:cxnSp>
          <p:nvCxnSpPr>
            <p:cNvPr id="137" name="Straight Connector 136"/>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21"/>
          <p:cNvSpPr>
            <a:spLocks noChangeArrowheads="1"/>
          </p:cNvSpPr>
          <p:nvPr/>
        </p:nvSpPr>
        <p:spPr bwMode="auto">
          <a:xfrm>
            <a:off x="7709968" y="4760665"/>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140</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45" name="Straight Connector 144"/>
          <p:cNvCxnSpPr/>
          <p:nvPr/>
        </p:nvCxnSpPr>
        <p:spPr>
          <a:xfrm rot="5400000" flipH="1" flipV="1">
            <a:off x="4533255" y="4246536"/>
            <a:ext cx="43395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7291953" y="2526223"/>
            <a:ext cx="43395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0800000">
            <a:off x="6703017" y="2743200"/>
            <a:ext cx="8059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3546531" y="1748720"/>
            <a:ext cx="2415919" cy="276999"/>
          </a:xfrm>
          <a:prstGeom prst="rect">
            <a:avLst/>
          </a:prstGeom>
          <a:noFill/>
        </p:spPr>
        <p:txBody>
          <a:bodyPr wrap="none" rtlCol="0">
            <a:spAutoFit/>
          </a:bodyPr>
          <a:lstStyle/>
          <a:p>
            <a:pPr algn="ctr"/>
            <a:r>
              <a:rPr lang="en-US" sz="1200" dirty="0" smtClean="0"/>
              <a:t>Research  Proposal Process Analysis</a:t>
            </a:r>
            <a:endParaRPr lang="en-US" sz="1200" dirty="0"/>
          </a:p>
        </p:txBody>
      </p:sp>
    </p:spTree>
  </p:cSld>
  <p:clrMapOvr>
    <a:masterClrMapping/>
  </p:clrMapOvr>
  <p:transition advTm="13460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 Clinical Trials Network Studies</a:t>
            </a:r>
            <a:endParaRPr lang="en-US" dirty="0"/>
          </a:p>
        </p:txBody>
      </p:sp>
      <p:sp>
        <p:nvSpPr>
          <p:cNvPr id="3" name="Content Placeholder 2"/>
          <p:cNvSpPr>
            <a:spLocks noGrp="1"/>
          </p:cNvSpPr>
          <p:nvPr>
            <p:ph idx="1"/>
          </p:nvPr>
        </p:nvSpPr>
        <p:spPr/>
        <p:txBody>
          <a:bodyPr/>
          <a:lstStyle/>
          <a:p>
            <a:r>
              <a:rPr lang="en-US" sz="2400" dirty="0" smtClean="0"/>
              <a:t>The following examples illustrate the work being done under the direction of Jonathan Kagan, Division of Clinical Research, NIAID</a:t>
            </a:r>
          </a:p>
          <a:p>
            <a:r>
              <a:rPr lang="en-US" sz="2400" dirty="0" smtClean="0"/>
              <a:t>These studies constitute one of the most ambitious efforts in time-based process evaluation and track the duration of processes that go continuously from</a:t>
            </a:r>
          </a:p>
          <a:p>
            <a:pPr lvl="1"/>
            <a:r>
              <a:rPr lang="en-US" sz="2000" dirty="0" smtClean="0"/>
              <a:t>Inception of a research idea (in an internal Scientific Research Committee review) </a:t>
            </a:r>
            <a:r>
              <a:rPr lang="en-US" sz="2000" dirty="0" smtClean="0">
                <a:sym typeface="Wingdings" pitchFamily="2" charset="2"/>
              </a:rPr>
              <a:t></a:t>
            </a:r>
            <a:r>
              <a:rPr lang="en-US" sz="2000" dirty="0" smtClean="0"/>
              <a:t> Pending status</a:t>
            </a:r>
          </a:p>
          <a:p>
            <a:pPr lvl="1"/>
            <a:r>
              <a:rPr lang="en-US" sz="2000" dirty="0" smtClean="0"/>
              <a:t>Pending Status </a:t>
            </a:r>
            <a:r>
              <a:rPr lang="en-US" sz="2000" dirty="0" smtClean="0">
                <a:sym typeface="Wingdings" pitchFamily="2" charset="2"/>
              </a:rPr>
              <a:t></a:t>
            </a:r>
            <a:r>
              <a:rPr lang="en-US" sz="2000" dirty="0" smtClean="0"/>
              <a:t> Open to Accrual</a:t>
            </a:r>
          </a:p>
          <a:p>
            <a:pPr lvl="1"/>
            <a:r>
              <a:rPr lang="en-US" sz="2000" dirty="0" smtClean="0"/>
              <a:t>Open to accrual </a:t>
            </a:r>
            <a:r>
              <a:rPr lang="en-US" sz="2000" dirty="0" smtClean="0">
                <a:sym typeface="Wingdings" pitchFamily="2" charset="2"/>
              </a:rPr>
              <a:t></a:t>
            </a:r>
            <a:r>
              <a:rPr lang="en-US" sz="2000" dirty="0" smtClean="0"/>
              <a:t> Closed to follow-up</a:t>
            </a:r>
          </a:p>
          <a:p>
            <a:r>
              <a:rPr lang="en-US" sz="2400" dirty="0" smtClean="0"/>
              <a:t>Please note that this research is still in progress and has not yet been published. Because it is still under review, these results may be revised subsequently. Please do not cite or quote.</a:t>
            </a:r>
            <a:endParaRPr lang="en-US" sz="2400" dirty="0"/>
          </a:p>
        </p:txBody>
      </p:sp>
    </p:spTree>
  </p:cSld>
  <p:clrMapOvr>
    <a:masterClrMapping/>
  </p:clrMapOvr>
  <p:transition advTm="5723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clinical trials network"/>
          <p:cNvPicPr>
            <a:picLocks noChangeAspect="1" noChangeArrowheads="1"/>
          </p:cNvPicPr>
          <p:nvPr/>
        </p:nvPicPr>
        <p:blipFill>
          <a:blip r:embed="rId3" cstate="print"/>
          <a:srcRect/>
          <a:stretch>
            <a:fillRect/>
          </a:stretch>
        </p:blipFill>
        <p:spPr bwMode="auto">
          <a:xfrm>
            <a:off x="-7938" y="-7938"/>
            <a:ext cx="9159876" cy="6873876"/>
          </a:xfrm>
          <a:prstGeom prst="rect">
            <a:avLst/>
          </a:prstGeom>
          <a:noFill/>
          <a:ln w="9525">
            <a:noFill/>
            <a:miter lim="800000"/>
            <a:headEnd/>
            <a:tailEnd/>
          </a:ln>
        </p:spPr>
      </p:pic>
      <p:sp>
        <p:nvSpPr>
          <p:cNvPr id="30721" name="Rectangle 1"/>
          <p:cNvSpPr>
            <a:spLocks noChangeArrowheads="1"/>
          </p:cNvSpPr>
          <p:nvPr/>
        </p:nvSpPr>
        <p:spPr bwMode="auto">
          <a:xfrm>
            <a:off x="0" y="6427113"/>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1920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10" name="Rectangle 6"/>
          <p:cNvSpPr>
            <a:spLocks noChangeArrowheads="1"/>
          </p:cNvSpPr>
          <p:nvPr/>
        </p:nvSpPr>
        <p:spPr bwMode="auto">
          <a:xfrm>
            <a:off x="1250950" y="1870075"/>
            <a:ext cx="1158875" cy="642938"/>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In</a:t>
            </a:r>
            <a:r>
              <a:rPr lang="en-US" dirty="0">
                <a:effectLst>
                  <a:outerShdw blurRad="38100" dist="38100" dir="2700000" algn="tl">
                    <a:srgbClr val="000000"/>
                  </a:outerShdw>
                </a:effectLst>
                <a:cs typeface="+mn-cs"/>
              </a:rPr>
              <a:t> </a:t>
            </a:r>
          </a:p>
          <a:p>
            <a:pPr marL="457200" indent="-457200" algn="ctr">
              <a:defRPr/>
            </a:pPr>
            <a:r>
              <a:rPr lang="en-US" sz="1200" dirty="0">
                <a:effectLst>
                  <a:outerShdw blurRad="38100" dist="38100" dir="2700000" algn="tl">
                    <a:srgbClr val="000000"/>
                  </a:outerShdw>
                </a:effectLst>
                <a:cs typeface="+mn-cs"/>
              </a:rPr>
              <a:t>Development</a:t>
            </a:r>
          </a:p>
        </p:txBody>
      </p:sp>
      <p:sp>
        <p:nvSpPr>
          <p:cNvPr id="482311" name="Rectangle 7"/>
          <p:cNvSpPr>
            <a:spLocks noChangeArrowheads="1"/>
          </p:cNvSpPr>
          <p:nvPr/>
        </p:nvSpPr>
        <p:spPr bwMode="auto">
          <a:xfrm>
            <a:off x="2662238" y="1870075"/>
            <a:ext cx="890587" cy="642938"/>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Pending</a:t>
            </a:r>
          </a:p>
        </p:txBody>
      </p:sp>
      <p:sp>
        <p:nvSpPr>
          <p:cNvPr id="482312" name="Rectangle 8"/>
          <p:cNvSpPr>
            <a:spLocks noChangeArrowheads="1"/>
          </p:cNvSpPr>
          <p:nvPr/>
        </p:nvSpPr>
        <p:spPr bwMode="auto">
          <a:xfrm>
            <a:off x="3886200" y="1870075"/>
            <a:ext cx="866775" cy="642938"/>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Open to </a:t>
            </a:r>
          </a:p>
          <a:p>
            <a:pPr marL="457200" indent="-457200">
              <a:defRPr/>
            </a:pPr>
            <a:r>
              <a:rPr lang="en-US" sz="1200" dirty="0">
                <a:effectLst>
                  <a:outerShdw blurRad="38100" dist="38100" dir="2700000" algn="tl">
                    <a:srgbClr val="000000"/>
                  </a:outerShdw>
                </a:effectLst>
                <a:cs typeface="+mn-cs"/>
              </a:rPr>
              <a:t>Accrual</a:t>
            </a:r>
          </a:p>
        </p:txBody>
      </p:sp>
      <p:sp>
        <p:nvSpPr>
          <p:cNvPr id="482313" name="Rectangle 9"/>
          <p:cNvSpPr>
            <a:spLocks noChangeArrowheads="1"/>
          </p:cNvSpPr>
          <p:nvPr/>
        </p:nvSpPr>
        <p:spPr bwMode="auto">
          <a:xfrm>
            <a:off x="5029200" y="1871663"/>
            <a:ext cx="866775" cy="642937"/>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Enrolling</a:t>
            </a:r>
          </a:p>
        </p:txBody>
      </p:sp>
      <p:sp>
        <p:nvSpPr>
          <p:cNvPr id="482314" name="Rectangle 10"/>
          <p:cNvSpPr>
            <a:spLocks noChangeArrowheads="1"/>
          </p:cNvSpPr>
          <p:nvPr/>
        </p:nvSpPr>
        <p:spPr bwMode="auto">
          <a:xfrm>
            <a:off x="6172200" y="1871663"/>
            <a:ext cx="866775" cy="642937"/>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Closed  to </a:t>
            </a:r>
          </a:p>
          <a:p>
            <a:pPr marL="457200" indent="-457200">
              <a:defRPr/>
            </a:pPr>
            <a:r>
              <a:rPr lang="en-US" sz="1200" dirty="0">
                <a:effectLst>
                  <a:outerShdw blurRad="38100" dist="38100" dir="2700000" algn="tl">
                    <a:srgbClr val="000000"/>
                  </a:outerShdw>
                </a:effectLst>
                <a:cs typeface="+mn-cs"/>
              </a:rPr>
              <a:t>Accrual</a:t>
            </a:r>
          </a:p>
        </p:txBody>
      </p:sp>
      <p:sp>
        <p:nvSpPr>
          <p:cNvPr id="482315" name="Rectangle 11"/>
          <p:cNvSpPr>
            <a:spLocks noChangeArrowheads="1"/>
          </p:cNvSpPr>
          <p:nvPr/>
        </p:nvSpPr>
        <p:spPr bwMode="auto">
          <a:xfrm>
            <a:off x="7300913" y="1871663"/>
            <a:ext cx="866775" cy="642937"/>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Closed to</a:t>
            </a:r>
          </a:p>
          <a:p>
            <a:pPr marL="457200" indent="-457200">
              <a:defRPr/>
            </a:pPr>
            <a:r>
              <a:rPr lang="en-US" sz="1200" dirty="0">
                <a:effectLst>
                  <a:outerShdw blurRad="38100" dist="38100" dir="2700000" algn="tl">
                    <a:srgbClr val="000000"/>
                  </a:outerShdw>
                </a:effectLst>
                <a:cs typeface="+mn-cs"/>
              </a:rPr>
              <a:t>Follow Up</a:t>
            </a:r>
          </a:p>
        </p:txBody>
      </p:sp>
      <p:sp>
        <p:nvSpPr>
          <p:cNvPr id="482316" name="AutoShape 12"/>
          <p:cNvSpPr>
            <a:spLocks/>
          </p:cNvSpPr>
          <p:nvPr/>
        </p:nvSpPr>
        <p:spPr bwMode="auto">
          <a:xfrm rot="16200000">
            <a:off x="2819400" y="1114425"/>
            <a:ext cx="365125" cy="3502025"/>
          </a:xfrm>
          <a:prstGeom prst="leftBracket">
            <a:avLst>
              <a:gd name="adj" fmla="val 42939"/>
            </a:avLst>
          </a:prstGeom>
          <a:solidFill>
            <a:schemeClr val="accent2">
              <a:lumMod val="20000"/>
              <a:lumOff val="80000"/>
            </a:schemeClr>
          </a:solidFill>
          <a:ln w="28575">
            <a:solidFill>
              <a:srgbClr val="FF0000"/>
            </a:solidFill>
            <a:round/>
            <a:headEnd/>
            <a:tailEnd/>
          </a:ln>
        </p:spPr>
        <p:txBody>
          <a:bodyPr vert="eaVert" wrap="none" anchor="ctr"/>
          <a:lstStyle/>
          <a:p>
            <a:pPr marL="457200" indent="-457200" algn="ctr">
              <a:defRPr/>
            </a:pPr>
            <a:r>
              <a:rPr lang="en-US" sz="1200" dirty="0">
                <a:effectLst>
                  <a:outerShdw blurRad="38100" dist="38100" dir="2700000" algn="tl">
                    <a:srgbClr val="000000"/>
                  </a:outerShdw>
                </a:effectLst>
                <a:cs typeface="+mn-cs"/>
              </a:rPr>
              <a:t>Withdrawn</a:t>
            </a:r>
          </a:p>
        </p:txBody>
      </p:sp>
      <p:cxnSp>
        <p:nvCxnSpPr>
          <p:cNvPr id="103435" name="AutoShape 13"/>
          <p:cNvCxnSpPr>
            <a:cxnSpLocks noChangeShapeType="1"/>
            <a:stCxn id="482309" idx="3"/>
            <a:endCxn id="482310" idx="1"/>
          </p:cNvCxnSpPr>
          <p:nvPr/>
        </p:nvCxnSpPr>
        <p:spPr bwMode="auto">
          <a:xfrm>
            <a:off x="1038225" y="2192338"/>
            <a:ext cx="212725" cy="0"/>
          </a:xfrm>
          <a:prstGeom prst="straightConnector1">
            <a:avLst/>
          </a:prstGeom>
          <a:noFill/>
          <a:ln w="38100">
            <a:solidFill>
              <a:srgbClr val="FF0000"/>
            </a:solidFill>
            <a:round/>
            <a:headEnd/>
            <a:tailEnd type="triangle" w="med" len="med"/>
          </a:ln>
        </p:spPr>
      </p:cxnSp>
      <p:cxnSp>
        <p:nvCxnSpPr>
          <p:cNvPr id="103436" name="AutoShape 14"/>
          <p:cNvCxnSpPr>
            <a:cxnSpLocks noChangeShapeType="1"/>
            <a:stCxn id="482310" idx="3"/>
            <a:endCxn id="482311" idx="1"/>
          </p:cNvCxnSpPr>
          <p:nvPr/>
        </p:nvCxnSpPr>
        <p:spPr bwMode="auto">
          <a:xfrm>
            <a:off x="2409825" y="2192338"/>
            <a:ext cx="252413" cy="0"/>
          </a:xfrm>
          <a:prstGeom prst="straightConnector1">
            <a:avLst/>
          </a:prstGeom>
          <a:noFill/>
          <a:ln w="38100">
            <a:solidFill>
              <a:srgbClr val="FF0000"/>
            </a:solidFill>
            <a:round/>
            <a:headEnd/>
            <a:tailEnd type="triangle" w="med" len="med"/>
          </a:ln>
        </p:spPr>
      </p:cxnSp>
      <p:cxnSp>
        <p:nvCxnSpPr>
          <p:cNvPr id="103437" name="AutoShape 15"/>
          <p:cNvCxnSpPr>
            <a:cxnSpLocks noChangeShapeType="1"/>
            <a:stCxn id="482311" idx="3"/>
            <a:endCxn id="482312" idx="1"/>
          </p:cNvCxnSpPr>
          <p:nvPr/>
        </p:nvCxnSpPr>
        <p:spPr bwMode="auto">
          <a:xfrm>
            <a:off x="3552825" y="2192338"/>
            <a:ext cx="333375" cy="0"/>
          </a:xfrm>
          <a:prstGeom prst="straightConnector1">
            <a:avLst/>
          </a:prstGeom>
          <a:noFill/>
          <a:ln w="38100">
            <a:solidFill>
              <a:srgbClr val="FF0000"/>
            </a:solidFill>
            <a:round/>
            <a:headEnd/>
            <a:tailEnd type="triangle" w="med" len="med"/>
          </a:ln>
        </p:spPr>
      </p:cxnSp>
      <p:cxnSp>
        <p:nvCxnSpPr>
          <p:cNvPr id="103438" name="AutoShape 16"/>
          <p:cNvCxnSpPr>
            <a:cxnSpLocks noChangeShapeType="1"/>
            <a:stCxn id="482313" idx="3"/>
            <a:endCxn id="482314" idx="1"/>
          </p:cNvCxnSpPr>
          <p:nvPr/>
        </p:nvCxnSpPr>
        <p:spPr bwMode="auto">
          <a:xfrm>
            <a:off x="5895975" y="2193925"/>
            <a:ext cx="276225" cy="0"/>
          </a:xfrm>
          <a:prstGeom prst="straightConnector1">
            <a:avLst/>
          </a:prstGeom>
          <a:noFill/>
          <a:ln w="38100">
            <a:solidFill>
              <a:srgbClr val="FF0000"/>
            </a:solidFill>
            <a:round/>
            <a:headEnd/>
            <a:tailEnd type="triangle" w="med" len="med"/>
          </a:ln>
        </p:spPr>
      </p:cxnSp>
      <p:cxnSp>
        <p:nvCxnSpPr>
          <p:cNvPr id="103439" name="AutoShape 17"/>
          <p:cNvCxnSpPr>
            <a:cxnSpLocks noChangeShapeType="1"/>
            <a:stCxn id="482314" idx="3"/>
            <a:endCxn id="482315" idx="1"/>
          </p:cNvCxnSpPr>
          <p:nvPr/>
        </p:nvCxnSpPr>
        <p:spPr bwMode="auto">
          <a:xfrm>
            <a:off x="7038975" y="2193925"/>
            <a:ext cx="261938" cy="0"/>
          </a:xfrm>
          <a:prstGeom prst="straightConnector1">
            <a:avLst/>
          </a:prstGeom>
          <a:noFill/>
          <a:ln w="38100">
            <a:solidFill>
              <a:srgbClr val="FF0000"/>
            </a:solidFill>
            <a:round/>
            <a:headEnd/>
            <a:tailEnd type="triangle" w="med" len="med"/>
          </a:ln>
        </p:spPr>
      </p:cxnSp>
      <p:sp>
        <p:nvSpPr>
          <p:cNvPr id="482322" name="Rectangle 18"/>
          <p:cNvSpPr>
            <a:spLocks noChangeArrowheads="1"/>
          </p:cNvSpPr>
          <p:nvPr/>
        </p:nvSpPr>
        <p:spPr bwMode="auto">
          <a:xfrm>
            <a:off x="6781800" y="3000375"/>
            <a:ext cx="1905000" cy="898525"/>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rPr>
              <a:t>Participants Off Study</a:t>
            </a:r>
          </a:p>
          <a:p>
            <a:pPr marL="457200" indent="-457200">
              <a:defRPr/>
            </a:pPr>
            <a:r>
              <a:rPr lang="en-US" sz="1200" dirty="0">
                <a:effectLst>
                  <a:outerShdw blurRad="38100" dist="38100" dir="2700000" algn="tl">
                    <a:srgbClr val="000000"/>
                  </a:outerShdw>
                </a:effectLst>
              </a:rPr>
              <a:t>&amp;  Primary Analysis </a:t>
            </a:r>
          </a:p>
          <a:p>
            <a:pPr marL="457200" indent="-457200">
              <a:defRPr/>
            </a:pPr>
            <a:r>
              <a:rPr lang="en-US" sz="1200" dirty="0">
                <a:effectLst>
                  <a:outerShdw blurRad="38100" dist="38100" dir="2700000" algn="tl">
                    <a:srgbClr val="000000"/>
                  </a:outerShdw>
                </a:effectLst>
              </a:rPr>
              <a:t>Completed</a:t>
            </a:r>
          </a:p>
        </p:txBody>
      </p:sp>
      <p:cxnSp>
        <p:nvCxnSpPr>
          <p:cNvPr id="103441" name="AutoShape 19"/>
          <p:cNvCxnSpPr>
            <a:cxnSpLocks noChangeShapeType="1"/>
            <a:stCxn id="482315" idx="2"/>
            <a:endCxn id="482322" idx="0"/>
          </p:cNvCxnSpPr>
          <p:nvPr/>
        </p:nvCxnSpPr>
        <p:spPr bwMode="auto">
          <a:xfrm>
            <a:off x="7734300" y="2514600"/>
            <a:ext cx="0" cy="485775"/>
          </a:xfrm>
          <a:prstGeom prst="straightConnector1">
            <a:avLst/>
          </a:prstGeom>
          <a:noFill/>
          <a:ln w="38100">
            <a:solidFill>
              <a:srgbClr val="FF0000"/>
            </a:solidFill>
            <a:round/>
            <a:headEnd/>
            <a:tailEnd type="triangle" w="med" len="med"/>
          </a:ln>
        </p:spPr>
      </p:cxnSp>
      <p:sp>
        <p:nvSpPr>
          <p:cNvPr id="482324" name="Rectangle 20"/>
          <p:cNvSpPr>
            <a:spLocks noChangeArrowheads="1"/>
          </p:cNvSpPr>
          <p:nvPr/>
        </p:nvSpPr>
        <p:spPr bwMode="auto">
          <a:xfrm>
            <a:off x="7300913" y="4322763"/>
            <a:ext cx="866775" cy="642937"/>
          </a:xfrm>
          <a:prstGeom prst="rect">
            <a:avLst/>
          </a:prstGeom>
          <a:solidFill>
            <a:schemeClr val="accent2">
              <a:lumMod val="20000"/>
              <a:lumOff val="80000"/>
            </a:schemeClr>
          </a:solidFill>
          <a:ln w="9525" algn="ctr">
            <a:solidFill>
              <a:srgbClr val="000000"/>
            </a:solidFill>
            <a:miter lim="800000"/>
            <a:headEnd/>
            <a:tailEnd/>
          </a:ln>
          <a:effectLst/>
        </p:spPr>
        <p:txBody>
          <a:bodyPr wrap="none" anchor="ctr"/>
          <a:lstStyle/>
          <a:p>
            <a:pPr marL="457200" indent="-457200">
              <a:defRPr/>
            </a:pPr>
            <a:r>
              <a:rPr lang="en-US" sz="1200" dirty="0">
                <a:effectLst>
                  <a:outerShdw blurRad="38100" dist="38100" dir="2700000" algn="tl">
                    <a:srgbClr val="000000"/>
                  </a:outerShdw>
                </a:effectLst>
                <a:cs typeface="+mn-cs"/>
              </a:rPr>
              <a:t>Concluded</a:t>
            </a:r>
          </a:p>
        </p:txBody>
      </p:sp>
      <p:sp>
        <p:nvSpPr>
          <p:cNvPr id="482327" name="Rectangle 23"/>
          <p:cNvSpPr>
            <a:spLocks noChangeArrowheads="1"/>
          </p:cNvSpPr>
          <p:nvPr/>
        </p:nvSpPr>
        <p:spPr bwMode="auto">
          <a:xfrm>
            <a:off x="5105400" y="5173663"/>
            <a:ext cx="890588" cy="642937"/>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Archived</a:t>
            </a:r>
          </a:p>
        </p:txBody>
      </p:sp>
      <p:cxnSp>
        <p:nvCxnSpPr>
          <p:cNvPr id="103444" name="AutoShape 24"/>
          <p:cNvCxnSpPr>
            <a:cxnSpLocks noChangeShapeType="1"/>
            <a:stCxn id="482312" idx="3"/>
            <a:endCxn id="482313" idx="1"/>
          </p:cNvCxnSpPr>
          <p:nvPr/>
        </p:nvCxnSpPr>
        <p:spPr bwMode="auto">
          <a:xfrm>
            <a:off x="4752975" y="2192338"/>
            <a:ext cx="276225" cy="1587"/>
          </a:xfrm>
          <a:prstGeom prst="straightConnector1">
            <a:avLst/>
          </a:prstGeom>
          <a:noFill/>
          <a:ln w="38100">
            <a:solidFill>
              <a:srgbClr val="FF0000"/>
            </a:solidFill>
            <a:round/>
            <a:headEnd/>
            <a:tailEnd type="triangle" w="med" len="med"/>
          </a:ln>
        </p:spPr>
      </p:cxnSp>
      <p:cxnSp>
        <p:nvCxnSpPr>
          <p:cNvPr id="103445" name="AutoShape 25"/>
          <p:cNvCxnSpPr>
            <a:cxnSpLocks noChangeShapeType="1"/>
            <a:stCxn id="482316" idx="1"/>
            <a:endCxn id="482327" idx="1"/>
          </p:cNvCxnSpPr>
          <p:nvPr/>
        </p:nvCxnSpPr>
        <p:spPr bwMode="auto">
          <a:xfrm rot="16200000" flipH="1">
            <a:off x="2830115" y="3219847"/>
            <a:ext cx="2447132" cy="2103437"/>
          </a:xfrm>
          <a:prstGeom prst="bentConnector2">
            <a:avLst/>
          </a:prstGeom>
          <a:noFill/>
          <a:ln w="31750">
            <a:solidFill>
              <a:srgbClr val="FF0000"/>
            </a:solidFill>
            <a:miter lim="800000"/>
            <a:headEnd/>
            <a:tailEnd type="triangle" w="med" len="med"/>
          </a:ln>
        </p:spPr>
      </p:cxnSp>
      <p:cxnSp>
        <p:nvCxnSpPr>
          <p:cNvPr id="103446" name="AutoShape 26"/>
          <p:cNvCxnSpPr>
            <a:cxnSpLocks noChangeShapeType="1"/>
            <a:stCxn id="482322" idx="2"/>
            <a:endCxn id="482324" idx="0"/>
          </p:cNvCxnSpPr>
          <p:nvPr/>
        </p:nvCxnSpPr>
        <p:spPr bwMode="auto">
          <a:xfrm>
            <a:off x="7734300" y="3898900"/>
            <a:ext cx="0" cy="423863"/>
          </a:xfrm>
          <a:prstGeom prst="straightConnector1">
            <a:avLst/>
          </a:prstGeom>
          <a:noFill/>
          <a:ln w="38100">
            <a:solidFill>
              <a:srgbClr val="FF0000"/>
            </a:solidFill>
            <a:round/>
            <a:headEnd/>
            <a:tailEnd type="triangle" w="med" len="med"/>
          </a:ln>
        </p:spPr>
      </p:cxnSp>
      <p:cxnSp>
        <p:nvCxnSpPr>
          <p:cNvPr id="103447" name="AutoShape 27"/>
          <p:cNvCxnSpPr>
            <a:cxnSpLocks noChangeShapeType="1"/>
            <a:stCxn id="482324" idx="2"/>
            <a:endCxn id="482327" idx="3"/>
          </p:cNvCxnSpPr>
          <p:nvPr/>
        </p:nvCxnSpPr>
        <p:spPr bwMode="auto">
          <a:xfrm rot="5400000">
            <a:off x="6600031" y="4361657"/>
            <a:ext cx="530225" cy="1738312"/>
          </a:xfrm>
          <a:prstGeom prst="bentConnector2">
            <a:avLst/>
          </a:prstGeom>
          <a:noFill/>
          <a:ln w="38100">
            <a:solidFill>
              <a:srgbClr val="FF0000"/>
            </a:solidFill>
            <a:miter lim="800000"/>
            <a:headEnd/>
            <a:tailEnd type="triangle" w="med" len="med"/>
          </a:ln>
        </p:spPr>
      </p:cxnSp>
      <p:sp>
        <p:nvSpPr>
          <p:cNvPr id="482309" name="Rectangle 5"/>
          <p:cNvSpPr>
            <a:spLocks noChangeArrowheads="1"/>
          </p:cNvSpPr>
          <p:nvPr/>
        </p:nvSpPr>
        <p:spPr bwMode="auto">
          <a:xfrm>
            <a:off x="200025" y="1870075"/>
            <a:ext cx="838200" cy="642938"/>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Proposed</a:t>
            </a:r>
          </a:p>
        </p:txBody>
      </p:sp>
      <p:sp>
        <p:nvSpPr>
          <p:cNvPr id="103426" name="TextBox 30"/>
          <p:cNvSpPr txBox="1">
            <a:spLocks noChangeArrowheads="1"/>
          </p:cNvSpPr>
          <p:nvPr/>
        </p:nvSpPr>
        <p:spPr bwMode="auto">
          <a:xfrm>
            <a:off x="1447800" y="381000"/>
            <a:ext cx="6553200" cy="584775"/>
          </a:xfrm>
          <a:prstGeom prst="rect">
            <a:avLst/>
          </a:prstGeom>
          <a:noFill/>
          <a:ln w="9525">
            <a:noFill/>
            <a:miter lim="800000"/>
            <a:headEnd/>
            <a:tailEnd/>
          </a:ln>
        </p:spPr>
        <p:txBody>
          <a:bodyPr>
            <a:spAutoFit/>
          </a:bodyPr>
          <a:lstStyle/>
          <a:p>
            <a:pPr algn="ctr"/>
            <a:r>
              <a:rPr lang="en-US" sz="3200" dirty="0">
                <a:solidFill>
                  <a:schemeClr val="tx1"/>
                </a:solidFill>
                <a:latin typeface="Times New Roman" pitchFamily="18" charset="0"/>
                <a:cs typeface="Times New Roman" pitchFamily="18" charset="0"/>
              </a:rPr>
              <a:t>DAIDS Harmonized Protocol Statuses</a:t>
            </a:r>
          </a:p>
        </p:txBody>
      </p:sp>
      <p:sp>
        <p:nvSpPr>
          <p:cNvPr id="8219" name="Oval 24"/>
          <p:cNvSpPr>
            <a:spLocks noChangeArrowheads="1"/>
          </p:cNvSpPr>
          <p:nvPr/>
        </p:nvSpPr>
        <p:spPr bwMode="auto">
          <a:xfrm>
            <a:off x="1066800" y="1600200"/>
            <a:ext cx="1524000" cy="1066800"/>
          </a:xfrm>
          <a:prstGeom prst="ellipse">
            <a:avLst/>
          </a:prstGeom>
          <a:noFill/>
          <a:ln w="57150" algn="ctr">
            <a:solidFill>
              <a:srgbClr val="FF0000"/>
            </a:solidFill>
            <a:round/>
            <a:headEnd/>
            <a:tailEnd/>
          </a:ln>
        </p:spPr>
        <p:txBody>
          <a:bodyPr wrap="none" anchor="ctr"/>
          <a:lstStyle/>
          <a:p>
            <a:pPr algn="ctr"/>
            <a:endParaRPr lang="en-US" sz="2400" dirty="0"/>
          </a:p>
        </p:txBody>
      </p:sp>
      <p:sp>
        <p:nvSpPr>
          <p:cNvPr id="25" name="Rectangle 1"/>
          <p:cNvSpPr>
            <a:spLocks noChangeArrowheads="1"/>
          </p:cNvSpPr>
          <p:nvPr/>
        </p:nvSpPr>
        <p:spPr bwMode="auto">
          <a:xfrm>
            <a:off x="0" y="6427113"/>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cSld>
  <p:clrMapOvr>
    <a:masterClrMapping/>
  </p:clrMapOvr>
  <p:transition advTm="37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2863" y="4760913"/>
          <a:ext cx="3810000" cy="2068140"/>
        </p:xfrm>
        <a:graphic>
          <a:graphicData uri="http://schemas.openxmlformats.org/drawingml/2006/table">
            <a:tbl>
              <a:tblPr firstRow="1" bandRow="1">
                <a:tableStyleId>{21E4AEA4-8DFA-4A89-87EB-49C32662AFE0}</a:tableStyleId>
              </a:tblPr>
              <a:tblGrid>
                <a:gridCol w="2684318"/>
                <a:gridCol w="1125682"/>
              </a:tblGrid>
              <a:tr h="263581">
                <a:tc gridSpan="2">
                  <a:txBody>
                    <a:bodyPr/>
                    <a:lstStyle/>
                    <a:p>
                      <a:pPr algn="ctr"/>
                      <a:r>
                        <a:rPr lang="en-US" sz="1200" dirty="0" smtClean="0">
                          <a:solidFill>
                            <a:schemeClr val="tx1">
                              <a:lumMod val="75000"/>
                              <a:lumOff val="25000"/>
                            </a:schemeClr>
                          </a:solidFill>
                        </a:rPr>
                        <a:t>SRC Review Total Elapsed (Days</a:t>
                      </a:r>
                      <a:r>
                        <a:rPr lang="en-US" sz="1200" baseline="30000" dirty="0" smtClean="0">
                          <a:solidFill>
                            <a:schemeClr val="tx1">
                              <a:lumMod val="75000"/>
                              <a:lumOff val="25000"/>
                            </a:schemeClr>
                          </a:solidFill>
                        </a:rPr>
                        <a:t>1</a:t>
                      </a:r>
                      <a:r>
                        <a:rPr lang="en-US" sz="1200" dirty="0" smtClean="0">
                          <a:solidFill>
                            <a:schemeClr val="tx1">
                              <a:lumMod val="75000"/>
                              <a:lumOff val="25000"/>
                            </a:schemeClr>
                          </a:solidFill>
                        </a:rPr>
                        <a:t>) </a:t>
                      </a:r>
                    </a:p>
                  </a:txBody>
                  <a:tcPr/>
                </a:tc>
                <a:tc hMerge="1">
                  <a:txBody>
                    <a:bodyPr/>
                    <a:lstStyle/>
                    <a:p>
                      <a:endParaRPr lang="en-US" dirty="0"/>
                    </a:p>
                  </a:txBody>
                  <a:tcPr/>
                </a:tc>
              </a:tr>
              <a:tr h="256260">
                <a:tc>
                  <a:txBody>
                    <a:bodyPr/>
                    <a:lstStyle/>
                    <a:p>
                      <a:pPr algn="l" rtl="0" fontAlgn="b"/>
                      <a:r>
                        <a:rPr lang="en-US" sz="1200" b="0" i="0" u="none" strike="noStrike" dirty="0">
                          <a:solidFill>
                            <a:srgbClr val="000000"/>
                          </a:solidFill>
                          <a:latin typeface="Arial"/>
                        </a:rPr>
                        <a:t>Maximum</a:t>
                      </a:r>
                      <a:r>
                        <a:rPr lang="en-US" sz="1200" b="0" i="0" u="none" strike="noStrike" baseline="30000" dirty="0">
                          <a:solidFill>
                            <a:srgbClr val="000000"/>
                          </a:solidFill>
                          <a:latin typeface="Arial"/>
                        </a:rPr>
                        <a:t>1</a:t>
                      </a:r>
                      <a:r>
                        <a:rPr lang="en-US" sz="1200" b="0" i="0" u="none" strike="noStrike" dirty="0">
                          <a:solidFill>
                            <a:srgbClr val="000000"/>
                          </a:solidFill>
                          <a:latin typeface="Arial"/>
                        </a:rPr>
                        <a:t> </a:t>
                      </a:r>
                    </a:p>
                  </a:txBody>
                  <a:tcPr marL="0" marR="0" marT="0" marB="0" anchor="b"/>
                </a:tc>
                <a:tc>
                  <a:txBody>
                    <a:bodyPr/>
                    <a:lstStyle/>
                    <a:p>
                      <a:pPr algn="ctr" rtl="0" fontAlgn="b"/>
                      <a:r>
                        <a:rPr lang="en-US" sz="1200" b="0" i="0" u="none" strike="noStrike" kern="1200" dirty="0">
                          <a:solidFill>
                            <a:srgbClr val="000000"/>
                          </a:solidFill>
                          <a:latin typeface="Arial"/>
                          <a:ea typeface="+mn-ea"/>
                          <a:cs typeface="+mn-cs"/>
                        </a:rPr>
                        <a:t>60</a:t>
                      </a:r>
                    </a:p>
                  </a:txBody>
                  <a:tcPr marL="0" marR="0" marT="0" marB="0" anchor="b"/>
                </a:tc>
              </a:tr>
              <a:tr h="256260">
                <a:tc>
                  <a:txBody>
                    <a:bodyPr/>
                    <a:lstStyle/>
                    <a:p>
                      <a:pPr algn="l" rtl="0" fontAlgn="b"/>
                      <a:r>
                        <a:rPr lang="en-US" sz="1200" b="0" i="0" u="none" strike="noStrike" dirty="0">
                          <a:solidFill>
                            <a:srgbClr val="000000"/>
                          </a:solidFill>
                          <a:latin typeface="Arial"/>
                        </a:rPr>
                        <a:t>Minimum</a:t>
                      </a:r>
                      <a:r>
                        <a:rPr lang="en-US" sz="1200" b="0" i="0" u="none" strike="noStrike" baseline="30000" dirty="0">
                          <a:solidFill>
                            <a:srgbClr val="000000"/>
                          </a:solidFill>
                          <a:latin typeface="Arial"/>
                        </a:rPr>
                        <a:t>1</a:t>
                      </a:r>
                      <a:r>
                        <a:rPr lang="en-US" sz="1200" b="0" i="0" u="none" strike="noStrike" dirty="0">
                          <a:solidFill>
                            <a:srgbClr val="000000"/>
                          </a:solidFill>
                          <a:latin typeface="Arial"/>
                        </a:rPr>
                        <a:t> </a:t>
                      </a:r>
                    </a:p>
                  </a:txBody>
                  <a:tcPr marL="0" marR="0" marT="0" marB="0" anchor="b"/>
                </a:tc>
                <a:tc>
                  <a:txBody>
                    <a:bodyPr/>
                    <a:lstStyle/>
                    <a:p>
                      <a:pPr algn="ctr" rtl="0" fontAlgn="b"/>
                      <a:r>
                        <a:rPr lang="en-US" sz="1200" b="0" i="0" u="none" strike="noStrike" kern="1200" dirty="0">
                          <a:solidFill>
                            <a:srgbClr val="000000"/>
                          </a:solidFill>
                          <a:latin typeface="Arial"/>
                          <a:ea typeface="+mn-ea"/>
                          <a:cs typeface="+mn-cs"/>
                        </a:rPr>
                        <a:t>1</a:t>
                      </a:r>
                    </a:p>
                  </a:txBody>
                  <a:tcPr marL="0" marR="0" marT="0" marB="0" anchor="b"/>
                </a:tc>
              </a:tr>
              <a:tr h="256260">
                <a:tc>
                  <a:txBody>
                    <a:bodyPr/>
                    <a:lstStyle/>
                    <a:p>
                      <a:pPr algn="l" rtl="0" fontAlgn="b"/>
                      <a:r>
                        <a:rPr lang="en-US" sz="1200" b="0" i="0" u="none" strike="noStrike" dirty="0">
                          <a:solidFill>
                            <a:srgbClr val="000000"/>
                          </a:solidFill>
                          <a:latin typeface="Arial"/>
                        </a:rPr>
                        <a:t>Median</a:t>
                      </a:r>
                      <a:r>
                        <a:rPr lang="en-US" sz="1200" b="0" i="0" u="none" strike="noStrike" baseline="30000" dirty="0">
                          <a:solidFill>
                            <a:srgbClr val="000000"/>
                          </a:solidFill>
                          <a:latin typeface="Arial"/>
                        </a:rPr>
                        <a:t>1 </a:t>
                      </a:r>
                      <a:endParaRPr lang="en-US" sz="1200" b="0" i="0" u="none" strike="noStrike" dirty="0">
                        <a:solidFill>
                          <a:srgbClr val="000000"/>
                        </a:solidFill>
                        <a:latin typeface="Arial"/>
                      </a:endParaRPr>
                    </a:p>
                  </a:txBody>
                  <a:tcPr marL="0" marR="0" marT="0" marB="0" anchor="b"/>
                </a:tc>
                <a:tc>
                  <a:txBody>
                    <a:bodyPr/>
                    <a:lstStyle/>
                    <a:p>
                      <a:pPr algn="ctr" rtl="0" fontAlgn="b"/>
                      <a:r>
                        <a:rPr lang="en-US" sz="1200" b="0" i="0" u="none" strike="noStrike" kern="1200" dirty="0">
                          <a:solidFill>
                            <a:srgbClr val="000000"/>
                          </a:solidFill>
                          <a:latin typeface="Arial"/>
                          <a:ea typeface="+mn-ea"/>
                          <a:cs typeface="+mn-cs"/>
                        </a:rPr>
                        <a:t>27</a:t>
                      </a:r>
                    </a:p>
                  </a:txBody>
                  <a:tcPr marL="0" marR="0" marT="0" marB="0" anchor="b"/>
                </a:tc>
              </a:tr>
              <a:tr h="256260">
                <a:tc>
                  <a:txBody>
                    <a:bodyPr/>
                    <a:lstStyle/>
                    <a:p>
                      <a:pPr algn="l" rtl="0" fontAlgn="b"/>
                      <a:r>
                        <a:rPr lang="en-US" sz="1200" b="0" i="0" u="none" strike="noStrike" dirty="0">
                          <a:solidFill>
                            <a:srgbClr val="000000"/>
                          </a:solidFill>
                          <a:latin typeface="Arial"/>
                        </a:rPr>
                        <a:t>Target</a:t>
                      </a:r>
                      <a:r>
                        <a:rPr lang="en-US" sz="1200" b="0" i="0" u="none" strike="noStrike" baseline="30000" dirty="0">
                          <a:solidFill>
                            <a:srgbClr val="000000"/>
                          </a:solidFill>
                          <a:latin typeface="Arial"/>
                        </a:rPr>
                        <a:t>2 </a:t>
                      </a:r>
                      <a:endParaRPr lang="en-US" sz="1200" b="0" i="0" u="none" strike="noStrike" dirty="0">
                        <a:solidFill>
                          <a:srgbClr val="000000"/>
                        </a:solidFill>
                        <a:latin typeface="Arial"/>
                      </a:endParaRPr>
                    </a:p>
                  </a:txBody>
                  <a:tcPr marL="0" marR="0" marT="0" marB="0" anchor="b"/>
                </a:tc>
                <a:tc>
                  <a:txBody>
                    <a:bodyPr/>
                    <a:lstStyle/>
                    <a:p>
                      <a:pPr algn="ctr" rtl="0" fontAlgn="b"/>
                      <a:r>
                        <a:rPr lang="en-US" sz="1200" b="0" i="0" u="none" strike="noStrike" kern="1200" dirty="0" smtClean="0">
                          <a:solidFill>
                            <a:srgbClr val="000000"/>
                          </a:solidFill>
                          <a:latin typeface="Arial"/>
                          <a:ea typeface="+mn-ea"/>
                          <a:cs typeface="+mn-cs"/>
                        </a:rPr>
                        <a:t>35</a:t>
                      </a:r>
                      <a:endParaRPr lang="en-US" sz="1200" b="0" i="0" u="none" strike="noStrike" kern="1200" dirty="0">
                        <a:solidFill>
                          <a:srgbClr val="000000"/>
                        </a:solidFill>
                        <a:latin typeface="Arial"/>
                        <a:ea typeface="+mn-ea"/>
                        <a:cs typeface="+mn-cs"/>
                      </a:endParaRPr>
                    </a:p>
                  </a:txBody>
                  <a:tcPr marL="0" marR="0" marT="0" marB="0" anchor="b"/>
                </a:tc>
              </a:tr>
              <a:tr h="256260">
                <a:tc>
                  <a:txBody>
                    <a:bodyPr/>
                    <a:lstStyle/>
                    <a:p>
                      <a:pPr algn="l" rtl="0" fontAlgn="b"/>
                      <a:r>
                        <a:rPr lang="en-US" sz="1200" b="0" i="0" u="none" strike="noStrike" dirty="0">
                          <a:solidFill>
                            <a:srgbClr val="000000"/>
                          </a:solidFill>
                          <a:latin typeface="Arial"/>
                        </a:rPr>
                        <a:t>Difference (Median-Target) </a:t>
                      </a:r>
                    </a:p>
                  </a:txBody>
                  <a:tcPr marL="0" marR="0" marT="0" marB="0" anchor="b"/>
                </a:tc>
                <a:tc>
                  <a:txBody>
                    <a:bodyPr/>
                    <a:lstStyle/>
                    <a:p>
                      <a:pPr algn="ctr" rtl="0" fontAlgn="b"/>
                      <a:r>
                        <a:rPr lang="en-US" sz="1200" b="0" i="0" u="none" strike="noStrike" kern="1200" dirty="0">
                          <a:solidFill>
                            <a:srgbClr val="FF0000"/>
                          </a:solidFill>
                          <a:latin typeface="Arial"/>
                          <a:ea typeface="+mn-ea"/>
                          <a:cs typeface="+mn-cs"/>
                        </a:rPr>
                        <a:t>2</a:t>
                      </a:r>
                    </a:p>
                  </a:txBody>
                  <a:tcPr marL="0" marR="0" marT="0" marB="0" anchor="b"/>
                </a:tc>
              </a:tr>
              <a:tr h="256260">
                <a:tc>
                  <a:txBody>
                    <a:bodyPr/>
                    <a:lstStyle/>
                    <a:p>
                      <a:pPr algn="l" rtl="0" fontAlgn="b"/>
                      <a:r>
                        <a:rPr lang="en-US" sz="1200" b="0" i="0" u="none" strike="noStrike" dirty="0">
                          <a:solidFill>
                            <a:srgbClr val="000000"/>
                          </a:solidFill>
                          <a:latin typeface="Arial"/>
                        </a:rPr>
                        <a:t>Std. Deviation</a:t>
                      </a:r>
                    </a:p>
                  </a:txBody>
                  <a:tcPr marL="0" marR="0" marT="0" marB="0" anchor="b"/>
                </a:tc>
                <a:tc>
                  <a:txBody>
                    <a:bodyPr/>
                    <a:lstStyle/>
                    <a:p>
                      <a:pPr algn="ctr" rtl="0" fontAlgn="b"/>
                      <a:r>
                        <a:rPr lang="en-US" sz="1200" b="0" i="0" u="none" strike="noStrike" kern="1200" dirty="0">
                          <a:solidFill>
                            <a:srgbClr val="000000"/>
                          </a:solidFill>
                          <a:latin typeface="Arial"/>
                          <a:ea typeface="+mn-ea"/>
                          <a:cs typeface="+mn-cs"/>
                        </a:rPr>
                        <a:t>10.41</a:t>
                      </a:r>
                    </a:p>
                  </a:txBody>
                  <a:tcPr marL="0" marR="0" marT="0" marB="0" anchor="b"/>
                </a:tc>
              </a:tr>
              <a:tr h="256260">
                <a:tc>
                  <a:txBody>
                    <a:bodyPr/>
                    <a:lstStyle/>
                    <a:p>
                      <a:pPr algn="l" rtl="0" fontAlgn="b"/>
                      <a:r>
                        <a:rPr lang="en-US" sz="1200" b="0" i="0" u="none" strike="noStrike" dirty="0">
                          <a:solidFill>
                            <a:srgbClr val="000000"/>
                          </a:solidFill>
                          <a:latin typeface="Arial"/>
                        </a:rPr>
                        <a:t># of Reviews </a:t>
                      </a:r>
                    </a:p>
                  </a:txBody>
                  <a:tcPr marL="0" marR="0" marT="0" marB="0" anchor="b"/>
                </a:tc>
                <a:tc>
                  <a:txBody>
                    <a:bodyPr/>
                    <a:lstStyle/>
                    <a:p>
                      <a:pPr algn="ctr" rtl="0" fontAlgn="b"/>
                      <a:r>
                        <a:rPr lang="en-US" sz="1200" b="0" i="0" u="none" strike="noStrike" kern="1200" dirty="0">
                          <a:solidFill>
                            <a:srgbClr val="000000"/>
                          </a:solidFill>
                          <a:latin typeface="Arial"/>
                          <a:ea typeface="+mn-ea"/>
                          <a:cs typeface="+mn-cs"/>
                        </a:rPr>
                        <a:t>106</a:t>
                      </a:r>
                    </a:p>
                  </a:txBody>
                  <a:tcPr marL="0" marR="0" marT="0" marB="0" anchor="b"/>
                </a:tc>
              </a:tr>
            </a:tbl>
          </a:graphicData>
        </a:graphic>
      </p:graphicFrame>
      <p:graphicFrame>
        <p:nvGraphicFramePr>
          <p:cNvPr id="9" name="Table 8"/>
          <p:cNvGraphicFramePr>
            <a:graphicFrameLocks noGrp="1"/>
          </p:cNvGraphicFramePr>
          <p:nvPr/>
        </p:nvGraphicFramePr>
        <p:xfrm>
          <a:off x="3962400" y="6507163"/>
          <a:ext cx="1549400" cy="350520"/>
        </p:xfrm>
        <a:graphic>
          <a:graphicData uri="http://schemas.openxmlformats.org/drawingml/2006/table">
            <a:tbl>
              <a:tblPr/>
              <a:tblGrid>
                <a:gridCol w="1549400"/>
              </a:tblGrid>
              <a:tr h="304800">
                <a:tc>
                  <a:txBody>
                    <a:bodyPr/>
                    <a:lstStyle/>
                    <a:p>
                      <a:pPr algn="l" fontAlgn="t"/>
                      <a:r>
                        <a:rPr lang="en-US" sz="800" b="0" i="0" u="none" strike="noStrike" baseline="30000" dirty="0">
                          <a:latin typeface="Arial"/>
                        </a:rPr>
                        <a:t>1</a:t>
                      </a:r>
                      <a:r>
                        <a:rPr lang="en-US" sz="800" b="0" i="0" u="none" strike="noStrike" dirty="0">
                          <a:latin typeface="Arial"/>
                        </a:rPr>
                        <a:t> Calendar days</a:t>
                      </a:r>
                      <a:br>
                        <a:rPr lang="en-US" sz="800" b="0" i="0" u="none" strike="noStrike" dirty="0">
                          <a:latin typeface="Arial"/>
                        </a:rPr>
                      </a:br>
                      <a:r>
                        <a:rPr lang="en-US" sz="800" b="0" i="0" u="none" strike="noStrike" baseline="30000" dirty="0">
                          <a:latin typeface="Arial"/>
                        </a:rPr>
                        <a:t>2</a:t>
                      </a:r>
                      <a:r>
                        <a:rPr lang="en-US" sz="800" b="0" i="0" u="none" strike="noStrike" dirty="0">
                          <a:latin typeface="Arial"/>
                        </a:rPr>
                        <a:t> Business days</a:t>
                      </a:r>
                      <a:r>
                        <a:rPr lang="en-US" sz="700" b="0" i="0" u="none" strike="noStrike" dirty="0">
                          <a:latin typeface="Arial"/>
                        </a:rPr>
                        <a:t/>
                      </a:r>
                      <a:br>
                        <a:rPr lang="en-US" sz="700" b="0" i="0" u="none" strike="noStrike" dirty="0">
                          <a:latin typeface="Arial"/>
                        </a:rPr>
                      </a:br>
                      <a:endParaRPr lang="en-US" sz="700" b="0" i="0" u="none" strike="noStrike" dirty="0">
                        <a:latin typeface="Arial"/>
                      </a:endParaRPr>
                    </a:p>
                  </a:txBody>
                  <a:tcPr marL="0" marR="0" marT="0" marB="0">
                    <a:lnL>
                      <a:noFill/>
                    </a:lnL>
                    <a:lnR>
                      <a:noFill/>
                    </a:lnR>
                    <a:lnT>
                      <a:noFill/>
                    </a:lnT>
                    <a:lnB>
                      <a:noFill/>
                    </a:lnB>
                  </a:tcPr>
                </a:tc>
              </a:tr>
            </a:tbl>
          </a:graphicData>
        </a:graphic>
      </p:graphicFrame>
      <p:sp>
        <p:nvSpPr>
          <p:cNvPr id="109599" name="Rectangle 11"/>
          <p:cNvSpPr>
            <a:spLocks noChangeArrowheads="1"/>
          </p:cNvSpPr>
          <p:nvPr/>
        </p:nvSpPr>
        <p:spPr bwMode="auto">
          <a:xfrm>
            <a:off x="3962400" y="4783138"/>
            <a:ext cx="5181600" cy="646112"/>
          </a:xfrm>
          <a:prstGeom prst="rect">
            <a:avLst/>
          </a:prstGeom>
          <a:noFill/>
          <a:ln w="9525">
            <a:noFill/>
            <a:miter lim="800000"/>
            <a:headEnd/>
            <a:tailEnd/>
          </a:ln>
        </p:spPr>
        <p:txBody>
          <a:bodyPr>
            <a:spAutoFit/>
          </a:bodyPr>
          <a:lstStyle/>
          <a:p>
            <a:r>
              <a:rPr lang="en-US" sz="900" dirty="0">
                <a:solidFill>
                  <a:srgbClr val="000000"/>
                </a:solidFill>
              </a:rPr>
              <a:t>Note: The numbers shown above the bar represents the total number of days for SRC Review Process (A+B)</a:t>
            </a:r>
          </a:p>
          <a:p>
            <a:r>
              <a:rPr lang="en-US" sz="900" dirty="0">
                <a:solidFill>
                  <a:srgbClr val="000000"/>
                </a:solidFill>
              </a:rPr>
              <a:t>A= Days from Protocol Receipt to SRC Review </a:t>
            </a:r>
          </a:p>
          <a:p>
            <a:r>
              <a:rPr lang="en-US" sz="900" dirty="0">
                <a:solidFill>
                  <a:srgbClr val="000000"/>
                </a:solidFill>
              </a:rPr>
              <a:t>B= Days from SRC Review to Consensus Distribution</a:t>
            </a:r>
          </a:p>
        </p:txBody>
      </p:sp>
      <p:graphicFrame>
        <p:nvGraphicFramePr>
          <p:cNvPr id="11" name="Chart 10"/>
          <p:cNvGraphicFramePr>
            <a:graphicFrameLocks/>
          </p:cNvGraphicFramePr>
          <p:nvPr/>
        </p:nvGraphicFramePr>
        <p:xfrm>
          <a:off x="0" y="1"/>
          <a:ext cx="9144000" cy="48767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
          <p:cNvSpPr>
            <a:spLocks noChangeArrowheads="1"/>
          </p:cNvSpPr>
          <p:nvPr/>
        </p:nvSpPr>
        <p:spPr bwMode="auto">
          <a:xfrm>
            <a:off x="5257800" y="5919281"/>
            <a:ext cx="38862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4723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10" name="Rectangle 6"/>
          <p:cNvSpPr>
            <a:spLocks noChangeArrowheads="1"/>
          </p:cNvSpPr>
          <p:nvPr/>
        </p:nvSpPr>
        <p:spPr bwMode="auto">
          <a:xfrm>
            <a:off x="1250950" y="1870075"/>
            <a:ext cx="1158875" cy="642938"/>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In</a:t>
            </a:r>
            <a:r>
              <a:rPr lang="en-US" dirty="0">
                <a:effectLst>
                  <a:outerShdw blurRad="38100" dist="38100" dir="2700000" algn="tl">
                    <a:srgbClr val="000000"/>
                  </a:outerShdw>
                </a:effectLst>
                <a:cs typeface="+mn-cs"/>
              </a:rPr>
              <a:t> </a:t>
            </a:r>
          </a:p>
          <a:p>
            <a:pPr marL="457200" indent="-457200" algn="ctr">
              <a:defRPr/>
            </a:pPr>
            <a:r>
              <a:rPr lang="en-US" sz="1200" dirty="0">
                <a:effectLst>
                  <a:outerShdw blurRad="38100" dist="38100" dir="2700000" algn="tl">
                    <a:srgbClr val="000000"/>
                  </a:outerShdw>
                </a:effectLst>
                <a:cs typeface="+mn-cs"/>
              </a:rPr>
              <a:t>Development</a:t>
            </a:r>
          </a:p>
        </p:txBody>
      </p:sp>
      <p:sp>
        <p:nvSpPr>
          <p:cNvPr id="482311" name="Rectangle 7"/>
          <p:cNvSpPr>
            <a:spLocks noChangeArrowheads="1"/>
          </p:cNvSpPr>
          <p:nvPr/>
        </p:nvSpPr>
        <p:spPr bwMode="auto">
          <a:xfrm>
            <a:off x="2662238" y="1870075"/>
            <a:ext cx="890587" cy="642938"/>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Pending</a:t>
            </a:r>
          </a:p>
        </p:txBody>
      </p:sp>
      <p:sp>
        <p:nvSpPr>
          <p:cNvPr id="482312" name="Rectangle 8"/>
          <p:cNvSpPr>
            <a:spLocks noChangeArrowheads="1"/>
          </p:cNvSpPr>
          <p:nvPr/>
        </p:nvSpPr>
        <p:spPr bwMode="auto">
          <a:xfrm>
            <a:off x="3886200" y="1870075"/>
            <a:ext cx="866775" cy="642938"/>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Open to </a:t>
            </a:r>
          </a:p>
          <a:p>
            <a:pPr marL="457200" indent="-457200">
              <a:defRPr/>
            </a:pPr>
            <a:r>
              <a:rPr lang="en-US" sz="1200" dirty="0">
                <a:effectLst>
                  <a:outerShdw blurRad="38100" dist="38100" dir="2700000" algn="tl">
                    <a:srgbClr val="000000"/>
                  </a:outerShdw>
                </a:effectLst>
                <a:cs typeface="+mn-cs"/>
              </a:rPr>
              <a:t>Accrual</a:t>
            </a:r>
          </a:p>
        </p:txBody>
      </p:sp>
      <p:sp>
        <p:nvSpPr>
          <p:cNvPr id="482313" name="Rectangle 9"/>
          <p:cNvSpPr>
            <a:spLocks noChangeArrowheads="1"/>
          </p:cNvSpPr>
          <p:nvPr/>
        </p:nvSpPr>
        <p:spPr bwMode="auto">
          <a:xfrm>
            <a:off x="5029200" y="1871663"/>
            <a:ext cx="866775" cy="642937"/>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Enrolling</a:t>
            </a:r>
          </a:p>
        </p:txBody>
      </p:sp>
      <p:sp>
        <p:nvSpPr>
          <p:cNvPr id="482314" name="Rectangle 10"/>
          <p:cNvSpPr>
            <a:spLocks noChangeArrowheads="1"/>
          </p:cNvSpPr>
          <p:nvPr/>
        </p:nvSpPr>
        <p:spPr bwMode="auto">
          <a:xfrm>
            <a:off x="6172200" y="1871663"/>
            <a:ext cx="866775" cy="642937"/>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Closed  to </a:t>
            </a:r>
          </a:p>
          <a:p>
            <a:pPr marL="457200" indent="-457200">
              <a:defRPr/>
            </a:pPr>
            <a:r>
              <a:rPr lang="en-US" sz="1200" dirty="0">
                <a:effectLst>
                  <a:outerShdw blurRad="38100" dist="38100" dir="2700000" algn="tl">
                    <a:srgbClr val="000000"/>
                  </a:outerShdw>
                </a:effectLst>
                <a:cs typeface="+mn-cs"/>
              </a:rPr>
              <a:t>Accrual</a:t>
            </a:r>
          </a:p>
        </p:txBody>
      </p:sp>
      <p:sp>
        <p:nvSpPr>
          <p:cNvPr id="482315" name="Rectangle 11"/>
          <p:cNvSpPr>
            <a:spLocks noChangeArrowheads="1"/>
          </p:cNvSpPr>
          <p:nvPr/>
        </p:nvSpPr>
        <p:spPr bwMode="auto">
          <a:xfrm>
            <a:off x="7300913" y="1871663"/>
            <a:ext cx="866775" cy="642937"/>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Closed to</a:t>
            </a:r>
          </a:p>
          <a:p>
            <a:pPr marL="457200" indent="-457200">
              <a:defRPr/>
            </a:pPr>
            <a:r>
              <a:rPr lang="en-US" sz="1200" dirty="0">
                <a:effectLst>
                  <a:outerShdw blurRad="38100" dist="38100" dir="2700000" algn="tl">
                    <a:srgbClr val="000000"/>
                  </a:outerShdw>
                </a:effectLst>
                <a:cs typeface="+mn-cs"/>
              </a:rPr>
              <a:t>Follow Up</a:t>
            </a:r>
          </a:p>
        </p:txBody>
      </p:sp>
      <p:sp>
        <p:nvSpPr>
          <p:cNvPr id="482316" name="AutoShape 12"/>
          <p:cNvSpPr>
            <a:spLocks/>
          </p:cNvSpPr>
          <p:nvPr/>
        </p:nvSpPr>
        <p:spPr bwMode="auto">
          <a:xfrm rot="16200000">
            <a:off x="2819400" y="1114425"/>
            <a:ext cx="365125" cy="3502025"/>
          </a:xfrm>
          <a:prstGeom prst="leftBracket">
            <a:avLst>
              <a:gd name="adj" fmla="val 42939"/>
            </a:avLst>
          </a:prstGeom>
          <a:solidFill>
            <a:schemeClr val="accent2">
              <a:lumMod val="20000"/>
              <a:lumOff val="80000"/>
            </a:schemeClr>
          </a:solidFill>
          <a:ln w="28575">
            <a:solidFill>
              <a:srgbClr val="FF0000"/>
            </a:solidFill>
            <a:round/>
            <a:headEnd/>
            <a:tailEnd/>
          </a:ln>
        </p:spPr>
        <p:txBody>
          <a:bodyPr vert="eaVert" wrap="none" anchor="ctr"/>
          <a:lstStyle/>
          <a:p>
            <a:pPr marL="457200" indent="-457200" algn="ctr">
              <a:defRPr/>
            </a:pPr>
            <a:r>
              <a:rPr lang="en-US" sz="1200" dirty="0">
                <a:effectLst>
                  <a:outerShdw blurRad="38100" dist="38100" dir="2700000" algn="tl">
                    <a:srgbClr val="000000"/>
                  </a:outerShdw>
                </a:effectLst>
                <a:cs typeface="+mn-cs"/>
              </a:rPr>
              <a:t>Withdrawn</a:t>
            </a:r>
          </a:p>
        </p:txBody>
      </p:sp>
      <p:cxnSp>
        <p:nvCxnSpPr>
          <p:cNvPr id="111624" name="AutoShape 13"/>
          <p:cNvCxnSpPr>
            <a:cxnSpLocks noChangeShapeType="1"/>
            <a:stCxn id="482309" idx="3"/>
            <a:endCxn id="482310" idx="1"/>
          </p:cNvCxnSpPr>
          <p:nvPr/>
        </p:nvCxnSpPr>
        <p:spPr bwMode="auto">
          <a:xfrm>
            <a:off x="1038225" y="2192338"/>
            <a:ext cx="212725" cy="0"/>
          </a:xfrm>
          <a:prstGeom prst="straightConnector1">
            <a:avLst/>
          </a:prstGeom>
          <a:noFill/>
          <a:ln w="38100">
            <a:solidFill>
              <a:srgbClr val="FF0000"/>
            </a:solidFill>
            <a:round/>
            <a:headEnd/>
            <a:tailEnd type="triangle" w="med" len="med"/>
          </a:ln>
        </p:spPr>
      </p:cxnSp>
      <p:cxnSp>
        <p:nvCxnSpPr>
          <p:cNvPr id="111625" name="AutoShape 14"/>
          <p:cNvCxnSpPr>
            <a:cxnSpLocks noChangeShapeType="1"/>
            <a:stCxn id="482310" idx="3"/>
            <a:endCxn id="482311" idx="1"/>
          </p:cNvCxnSpPr>
          <p:nvPr/>
        </p:nvCxnSpPr>
        <p:spPr bwMode="auto">
          <a:xfrm>
            <a:off x="2409825" y="2192338"/>
            <a:ext cx="252413" cy="0"/>
          </a:xfrm>
          <a:prstGeom prst="straightConnector1">
            <a:avLst/>
          </a:prstGeom>
          <a:noFill/>
          <a:ln w="38100">
            <a:solidFill>
              <a:srgbClr val="FF0000"/>
            </a:solidFill>
            <a:round/>
            <a:headEnd/>
            <a:tailEnd type="triangle" w="med" len="med"/>
          </a:ln>
        </p:spPr>
      </p:cxnSp>
      <p:cxnSp>
        <p:nvCxnSpPr>
          <p:cNvPr id="111626" name="AutoShape 15"/>
          <p:cNvCxnSpPr>
            <a:cxnSpLocks noChangeShapeType="1"/>
            <a:stCxn id="482311" idx="3"/>
            <a:endCxn id="482312" idx="1"/>
          </p:cNvCxnSpPr>
          <p:nvPr/>
        </p:nvCxnSpPr>
        <p:spPr bwMode="auto">
          <a:xfrm>
            <a:off x="3552825" y="2192338"/>
            <a:ext cx="333375" cy="0"/>
          </a:xfrm>
          <a:prstGeom prst="straightConnector1">
            <a:avLst/>
          </a:prstGeom>
          <a:noFill/>
          <a:ln w="38100">
            <a:solidFill>
              <a:srgbClr val="FF0000"/>
            </a:solidFill>
            <a:round/>
            <a:headEnd/>
            <a:tailEnd type="triangle" w="med" len="med"/>
          </a:ln>
        </p:spPr>
      </p:cxnSp>
      <p:cxnSp>
        <p:nvCxnSpPr>
          <p:cNvPr id="111627" name="AutoShape 16"/>
          <p:cNvCxnSpPr>
            <a:cxnSpLocks noChangeShapeType="1"/>
            <a:stCxn id="482313" idx="3"/>
            <a:endCxn id="482314" idx="1"/>
          </p:cNvCxnSpPr>
          <p:nvPr/>
        </p:nvCxnSpPr>
        <p:spPr bwMode="auto">
          <a:xfrm>
            <a:off x="5895975" y="2193925"/>
            <a:ext cx="276225" cy="0"/>
          </a:xfrm>
          <a:prstGeom prst="straightConnector1">
            <a:avLst/>
          </a:prstGeom>
          <a:noFill/>
          <a:ln w="38100">
            <a:solidFill>
              <a:srgbClr val="FF0000"/>
            </a:solidFill>
            <a:round/>
            <a:headEnd/>
            <a:tailEnd type="triangle" w="med" len="med"/>
          </a:ln>
        </p:spPr>
      </p:cxnSp>
      <p:cxnSp>
        <p:nvCxnSpPr>
          <p:cNvPr id="111628" name="AutoShape 17"/>
          <p:cNvCxnSpPr>
            <a:cxnSpLocks noChangeShapeType="1"/>
            <a:stCxn id="482314" idx="3"/>
            <a:endCxn id="482315" idx="1"/>
          </p:cNvCxnSpPr>
          <p:nvPr/>
        </p:nvCxnSpPr>
        <p:spPr bwMode="auto">
          <a:xfrm>
            <a:off x="7038975" y="2193925"/>
            <a:ext cx="261938" cy="0"/>
          </a:xfrm>
          <a:prstGeom prst="straightConnector1">
            <a:avLst/>
          </a:prstGeom>
          <a:noFill/>
          <a:ln w="38100">
            <a:solidFill>
              <a:srgbClr val="FF0000"/>
            </a:solidFill>
            <a:round/>
            <a:headEnd/>
            <a:tailEnd type="triangle" w="med" len="med"/>
          </a:ln>
        </p:spPr>
      </p:cxnSp>
      <p:sp>
        <p:nvSpPr>
          <p:cNvPr id="482322" name="Rectangle 18"/>
          <p:cNvSpPr>
            <a:spLocks noChangeArrowheads="1"/>
          </p:cNvSpPr>
          <p:nvPr/>
        </p:nvSpPr>
        <p:spPr bwMode="auto">
          <a:xfrm>
            <a:off x="6781800" y="3000375"/>
            <a:ext cx="1905000" cy="898525"/>
          </a:xfrm>
          <a:prstGeom prst="rect">
            <a:avLst/>
          </a:prstGeom>
          <a:solidFill>
            <a:schemeClr val="accent2">
              <a:lumMod val="20000"/>
              <a:lumOff val="80000"/>
            </a:schemeClr>
          </a:solidFill>
          <a:ln w="9525">
            <a:solidFill>
              <a:srgbClr val="000000"/>
            </a:solidFill>
            <a:miter lim="800000"/>
            <a:headEnd/>
            <a:tailEnd/>
          </a:ln>
        </p:spPr>
        <p:txBody>
          <a:bodyPr wrap="none" anchor="ctr"/>
          <a:lstStyle/>
          <a:p>
            <a:pPr marL="457200" indent="-457200">
              <a:defRPr/>
            </a:pPr>
            <a:r>
              <a:rPr lang="en-US" sz="1200" dirty="0">
                <a:effectLst>
                  <a:outerShdw blurRad="38100" dist="38100" dir="2700000" algn="tl">
                    <a:srgbClr val="000000"/>
                  </a:outerShdw>
                </a:effectLst>
                <a:cs typeface="+mn-cs"/>
              </a:rPr>
              <a:t>Participants Off Study</a:t>
            </a:r>
          </a:p>
          <a:p>
            <a:pPr marL="457200" indent="-457200">
              <a:defRPr/>
            </a:pPr>
            <a:r>
              <a:rPr lang="en-US" sz="1200" dirty="0">
                <a:effectLst>
                  <a:outerShdw blurRad="38100" dist="38100" dir="2700000" algn="tl">
                    <a:srgbClr val="000000"/>
                  </a:outerShdw>
                </a:effectLst>
                <a:cs typeface="+mn-cs"/>
              </a:rPr>
              <a:t>&amp;  </a:t>
            </a:r>
          </a:p>
          <a:p>
            <a:pPr marL="457200" indent="-457200">
              <a:defRPr/>
            </a:pPr>
            <a:r>
              <a:rPr lang="en-US" sz="1200" dirty="0">
                <a:effectLst>
                  <a:outerShdw blurRad="38100" dist="38100" dir="2700000" algn="tl">
                    <a:srgbClr val="000000"/>
                  </a:outerShdw>
                </a:effectLst>
                <a:cs typeface="+mn-cs"/>
              </a:rPr>
              <a:t>Primary Analysis </a:t>
            </a:r>
          </a:p>
          <a:p>
            <a:pPr marL="457200" indent="-457200">
              <a:defRPr/>
            </a:pPr>
            <a:r>
              <a:rPr lang="en-US" sz="1200" dirty="0">
                <a:effectLst>
                  <a:outerShdw blurRad="38100" dist="38100" dir="2700000" algn="tl">
                    <a:srgbClr val="000000"/>
                  </a:outerShdw>
                </a:effectLst>
                <a:cs typeface="+mn-cs"/>
              </a:rPr>
              <a:t>Completed</a:t>
            </a:r>
          </a:p>
        </p:txBody>
      </p:sp>
      <p:cxnSp>
        <p:nvCxnSpPr>
          <p:cNvPr id="111630" name="AutoShape 19"/>
          <p:cNvCxnSpPr>
            <a:cxnSpLocks noChangeShapeType="1"/>
            <a:stCxn id="482315" idx="2"/>
            <a:endCxn id="482322" idx="0"/>
          </p:cNvCxnSpPr>
          <p:nvPr/>
        </p:nvCxnSpPr>
        <p:spPr bwMode="auto">
          <a:xfrm>
            <a:off x="7734300" y="2514600"/>
            <a:ext cx="0" cy="485775"/>
          </a:xfrm>
          <a:prstGeom prst="straightConnector1">
            <a:avLst/>
          </a:prstGeom>
          <a:noFill/>
          <a:ln w="38100">
            <a:solidFill>
              <a:srgbClr val="FF0000"/>
            </a:solidFill>
            <a:round/>
            <a:headEnd/>
            <a:tailEnd type="triangle" w="med" len="med"/>
          </a:ln>
        </p:spPr>
      </p:cxnSp>
      <p:sp>
        <p:nvSpPr>
          <p:cNvPr id="482324" name="Rectangle 20"/>
          <p:cNvSpPr>
            <a:spLocks noChangeArrowheads="1"/>
          </p:cNvSpPr>
          <p:nvPr/>
        </p:nvSpPr>
        <p:spPr bwMode="auto">
          <a:xfrm>
            <a:off x="7300913" y="4322763"/>
            <a:ext cx="866775" cy="642937"/>
          </a:xfrm>
          <a:prstGeom prst="rect">
            <a:avLst/>
          </a:prstGeom>
          <a:solidFill>
            <a:schemeClr val="accent2">
              <a:lumMod val="20000"/>
              <a:lumOff val="80000"/>
            </a:schemeClr>
          </a:solidFill>
          <a:ln w="9525" algn="ctr">
            <a:solidFill>
              <a:srgbClr val="000000"/>
            </a:solidFill>
            <a:miter lim="800000"/>
            <a:headEnd/>
            <a:tailEnd/>
          </a:ln>
          <a:effectLst/>
        </p:spPr>
        <p:txBody>
          <a:bodyPr wrap="none" anchor="ctr"/>
          <a:lstStyle/>
          <a:p>
            <a:pPr marL="457200" indent="-457200">
              <a:defRPr/>
            </a:pPr>
            <a:r>
              <a:rPr lang="en-US" sz="1200" dirty="0">
                <a:effectLst>
                  <a:outerShdw blurRad="38100" dist="38100" dir="2700000" algn="tl">
                    <a:srgbClr val="000000"/>
                  </a:outerShdw>
                </a:effectLst>
                <a:cs typeface="+mn-cs"/>
              </a:rPr>
              <a:t>Concluded</a:t>
            </a:r>
          </a:p>
        </p:txBody>
      </p:sp>
      <p:sp>
        <p:nvSpPr>
          <p:cNvPr id="482327" name="Rectangle 23"/>
          <p:cNvSpPr>
            <a:spLocks noChangeArrowheads="1"/>
          </p:cNvSpPr>
          <p:nvPr/>
        </p:nvSpPr>
        <p:spPr bwMode="auto">
          <a:xfrm>
            <a:off x="5105400" y="5173663"/>
            <a:ext cx="890588" cy="642937"/>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Archived</a:t>
            </a:r>
          </a:p>
        </p:txBody>
      </p:sp>
      <p:cxnSp>
        <p:nvCxnSpPr>
          <p:cNvPr id="111633" name="AutoShape 24"/>
          <p:cNvCxnSpPr>
            <a:cxnSpLocks noChangeShapeType="1"/>
            <a:stCxn id="482312" idx="3"/>
            <a:endCxn id="482313" idx="1"/>
          </p:cNvCxnSpPr>
          <p:nvPr/>
        </p:nvCxnSpPr>
        <p:spPr bwMode="auto">
          <a:xfrm>
            <a:off x="4752975" y="2192338"/>
            <a:ext cx="276225" cy="1587"/>
          </a:xfrm>
          <a:prstGeom prst="straightConnector1">
            <a:avLst/>
          </a:prstGeom>
          <a:noFill/>
          <a:ln w="38100">
            <a:solidFill>
              <a:srgbClr val="FF0000"/>
            </a:solidFill>
            <a:round/>
            <a:headEnd/>
            <a:tailEnd type="triangle" w="med" len="med"/>
          </a:ln>
        </p:spPr>
      </p:cxnSp>
      <p:cxnSp>
        <p:nvCxnSpPr>
          <p:cNvPr id="111634" name="AutoShape 25"/>
          <p:cNvCxnSpPr>
            <a:cxnSpLocks noChangeShapeType="1"/>
            <a:stCxn id="482316" idx="1"/>
            <a:endCxn id="482327" idx="1"/>
          </p:cNvCxnSpPr>
          <p:nvPr/>
        </p:nvCxnSpPr>
        <p:spPr bwMode="auto">
          <a:xfrm rot="16200000" flipH="1">
            <a:off x="2829719" y="3220244"/>
            <a:ext cx="2447925" cy="2103437"/>
          </a:xfrm>
          <a:prstGeom prst="bentConnector2">
            <a:avLst/>
          </a:prstGeom>
          <a:noFill/>
          <a:ln w="31750">
            <a:solidFill>
              <a:srgbClr val="FF0000"/>
            </a:solidFill>
            <a:miter lim="800000"/>
            <a:headEnd/>
            <a:tailEnd type="triangle" w="med" len="med"/>
          </a:ln>
        </p:spPr>
      </p:cxnSp>
      <p:cxnSp>
        <p:nvCxnSpPr>
          <p:cNvPr id="111635" name="AutoShape 26"/>
          <p:cNvCxnSpPr>
            <a:cxnSpLocks noChangeShapeType="1"/>
            <a:stCxn id="482322" idx="2"/>
            <a:endCxn id="482324" idx="0"/>
          </p:cNvCxnSpPr>
          <p:nvPr/>
        </p:nvCxnSpPr>
        <p:spPr bwMode="auto">
          <a:xfrm>
            <a:off x="7734300" y="3898900"/>
            <a:ext cx="0" cy="423863"/>
          </a:xfrm>
          <a:prstGeom prst="straightConnector1">
            <a:avLst/>
          </a:prstGeom>
          <a:noFill/>
          <a:ln w="38100">
            <a:solidFill>
              <a:srgbClr val="FF0000"/>
            </a:solidFill>
            <a:round/>
            <a:headEnd/>
            <a:tailEnd type="triangle" w="med" len="med"/>
          </a:ln>
        </p:spPr>
      </p:cxnSp>
      <p:cxnSp>
        <p:nvCxnSpPr>
          <p:cNvPr id="111636" name="AutoShape 27"/>
          <p:cNvCxnSpPr>
            <a:cxnSpLocks noChangeShapeType="1"/>
            <a:stCxn id="482324" idx="2"/>
            <a:endCxn id="482327" idx="3"/>
          </p:cNvCxnSpPr>
          <p:nvPr/>
        </p:nvCxnSpPr>
        <p:spPr bwMode="auto">
          <a:xfrm rot="5400000">
            <a:off x="6600031" y="4361657"/>
            <a:ext cx="530225" cy="1738312"/>
          </a:xfrm>
          <a:prstGeom prst="bentConnector2">
            <a:avLst/>
          </a:prstGeom>
          <a:noFill/>
          <a:ln w="38100">
            <a:solidFill>
              <a:srgbClr val="FF0000"/>
            </a:solidFill>
            <a:miter lim="800000"/>
            <a:headEnd/>
            <a:tailEnd type="triangle" w="med" len="med"/>
          </a:ln>
        </p:spPr>
      </p:cxnSp>
      <p:sp>
        <p:nvSpPr>
          <p:cNvPr id="482309" name="Rectangle 5"/>
          <p:cNvSpPr>
            <a:spLocks noChangeArrowheads="1"/>
          </p:cNvSpPr>
          <p:nvPr/>
        </p:nvSpPr>
        <p:spPr bwMode="auto">
          <a:xfrm>
            <a:off x="200025" y="1870075"/>
            <a:ext cx="838200" cy="642938"/>
          </a:xfrm>
          <a:prstGeom prst="rect">
            <a:avLst/>
          </a:prstGeom>
          <a:solidFill>
            <a:schemeClr val="accent2">
              <a:lumMod val="20000"/>
              <a:lumOff val="80000"/>
            </a:schemeClr>
          </a:solidFill>
          <a:ln w="9525">
            <a:solidFill>
              <a:srgbClr val="000000"/>
            </a:solidFill>
            <a:miter lim="800000"/>
            <a:headEnd/>
            <a:tailEnd/>
          </a:ln>
        </p:spPr>
        <p:txBody>
          <a:bodyPr wrap="none" lIns="0" rIns="0" anchor="ctr"/>
          <a:lstStyle/>
          <a:p>
            <a:pPr marL="457200" indent="-457200" algn="ctr">
              <a:defRPr/>
            </a:pPr>
            <a:r>
              <a:rPr lang="en-US" sz="1200" dirty="0">
                <a:effectLst>
                  <a:outerShdw blurRad="38100" dist="38100" dir="2700000" algn="tl">
                    <a:srgbClr val="000000"/>
                  </a:outerShdw>
                </a:effectLst>
                <a:cs typeface="+mn-cs"/>
              </a:rPr>
              <a:t>Proposed</a:t>
            </a:r>
          </a:p>
        </p:txBody>
      </p:sp>
      <p:sp>
        <p:nvSpPr>
          <p:cNvPr id="111638" name="Oval 29"/>
          <p:cNvSpPr>
            <a:spLocks noChangeArrowheads="1"/>
          </p:cNvSpPr>
          <p:nvPr/>
        </p:nvSpPr>
        <p:spPr bwMode="auto">
          <a:xfrm>
            <a:off x="76200" y="1752600"/>
            <a:ext cx="1066800" cy="838200"/>
          </a:xfrm>
          <a:prstGeom prst="ellipse">
            <a:avLst/>
          </a:prstGeom>
          <a:noFill/>
          <a:ln w="38100" algn="ctr">
            <a:noFill/>
            <a:round/>
            <a:headEnd/>
            <a:tailEnd/>
          </a:ln>
        </p:spPr>
        <p:txBody>
          <a:bodyPr wrap="none" anchor="ctr"/>
          <a:lstStyle/>
          <a:p>
            <a:pPr algn="ctr"/>
            <a:endParaRPr lang="en-US" dirty="0">
              <a:solidFill>
                <a:srgbClr val="FF0000"/>
              </a:solidFill>
            </a:endParaRPr>
          </a:p>
        </p:txBody>
      </p:sp>
      <p:sp>
        <p:nvSpPr>
          <p:cNvPr id="111639" name="TextBox 30"/>
          <p:cNvSpPr txBox="1">
            <a:spLocks noChangeArrowheads="1"/>
          </p:cNvSpPr>
          <p:nvPr/>
        </p:nvSpPr>
        <p:spPr bwMode="auto">
          <a:xfrm>
            <a:off x="1447800" y="381000"/>
            <a:ext cx="6553200" cy="584775"/>
          </a:xfrm>
          <a:prstGeom prst="rect">
            <a:avLst/>
          </a:prstGeom>
          <a:noFill/>
          <a:ln w="9525">
            <a:noFill/>
            <a:miter lim="800000"/>
            <a:headEnd/>
            <a:tailEnd/>
          </a:ln>
        </p:spPr>
        <p:txBody>
          <a:bodyPr>
            <a:spAutoFit/>
          </a:bodyPr>
          <a:lstStyle/>
          <a:p>
            <a:pPr algn="ctr"/>
            <a:r>
              <a:rPr lang="en-US" sz="3200" dirty="0">
                <a:solidFill>
                  <a:schemeClr val="tx1"/>
                </a:solidFill>
                <a:latin typeface="Times New Roman" pitchFamily="18" charset="0"/>
                <a:cs typeface="Times New Roman" pitchFamily="18" charset="0"/>
              </a:rPr>
              <a:t>DAIDS Harmonized Protocol Statuses</a:t>
            </a:r>
          </a:p>
        </p:txBody>
      </p:sp>
      <p:sp>
        <p:nvSpPr>
          <p:cNvPr id="16409" name="Oval 24"/>
          <p:cNvSpPr>
            <a:spLocks noChangeArrowheads="1"/>
          </p:cNvSpPr>
          <p:nvPr/>
        </p:nvSpPr>
        <p:spPr bwMode="auto">
          <a:xfrm>
            <a:off x="2590800" y="1600200"/>
            <a:ext cx="3352800" cy="1066800"/>
          </a:xfrm>
          <a:prstGeom prst="ellipse">
            <a:avLst/>
          </a:prstGeom>
          <a:noFill/>
          <a:ln w="57150" algn="ctr">
            <a:solidFill>
              <a:srgbClr val="FF0000"/>
            </a:solidFill>
            <a:round/>
            <a:headEnd/>
            <a:tailEnd/>
          </a:ln>
        </p:spPr>
        <p:txBody>
          <a:bodyPr wrap="none" anchor="ctr"/>
          <a:lstStyle/>
          <a:p>
            <a:pPr algn="ctr"/>
            <a:endParaRPr lang="en-US" sz="2400" dirty="0"/>
          </a:p>
        </p:txBody>
      </p:sp>
      <p:sp>
        <p:nvSpPr>
          <p:cNvPr id="26" name="Rectangle 1"/>
          <p:cNvSpPr>
            <a:spLocks noChangeArrowheads="1"/>
          </p:cNvSpPr>
          <p:nvPr/>
        </p:nvSpPr>
        <p:spPr bwMode="auto">
          <a:xfrm>
            <a:off x="0" y="6427113"/>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cSld>
  <p:clrMapOvr>
    <a:masterClrMapping/>
  </p:clrMapOvr>
  <p:transition advTm="63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410200" y="4267200"/>
          <a:ext cx="3352800" cy="1981200"/>
        </p:xfrm>
        <a:graphic>
          <a:graphicData uri="http://schemas.openxmlformats.org/drawingml/2006/table">
            <a:tbl>
              <a:tblPr firstRow="1" bandRow="1">
                <a:tableStyleId>{21E4AEA4-8DFA-4A89-87EB-49C32662AFE0}</a:tableStyleId>
              </a:tblPr>
              <a:tblGrid>
                <a:gridCol w="2362200"/>
                <a:gridCol w="990600"/>
              </a:tblGrid>
              <a:tr h="330200">
                <a:tc gridSpan="2">
                  <a:txBody>
                    <a:bodyPr/>
                    <a:lstStyle/>
                    <a:p>
                      <a:pPr algn="ctr"/>
                      <a:r>
                        <a:rPr lang="en-US" sz="1200" dirty="0" smtClean="0">
                          <a:solidFill>
                            <a:schemeClr val="tx1">
                              <a:lumMod val="75000"/>
                              <a:lumOff val="25000"/>
                            </a:schemeClr>
                          </a:solidFill>
                        </a:rPr>
                        <a:t>Pending to Open to Accrual</a:t>
                      </a:r>
                      <a:endParaRPr lang="en-US" sz="1200" dirty="0">
                        <a:solidFill>
                          <a:schemeClr val="tx1">
                            <a:lumMod val="75000"/>
                            <a:lumOff val="25000"/>
                          </a:schemeClr>
                        </a:solidFill>
                      </a:endParaRPr>
                    </a:p>
                  </a:txBody>
                  <a:tcPr/>
                </a:tc>
                <a:tc hMerge="1">
                  <a:txBody>
                    <a:bodyPr/>
                    <a:lstStyle/>
                    <a:p>
                      <a:endParaRPr lang="en-US" dirty="0"/>
                    </a:p>
                  </a:txBody>
                  <a:tcPr/>
                </a:tc>
              </a:tr>
              <a:tr h="330200">
                <a:tc>
                  <a:txBody>
                    <a:bodyPr/>
                    <a:lstStyle/>
                    <a:p>
                      <a:r>
                        <a:rPr lang="en-US" sz="1200" dirty="0" smtClean="0"/>
                        <a:t>Maximum</a:t>
                      </a:r>
                      <a:r>
                        <a:rPr lang="en-US" sz="1200" baseline="0" dirty="0" smtClean="0"/>
                        <a:t> # of Days</a:t>
                      </a:r>
                      <a:endParaRPr lang="en-US" sz="1200" dirty="0"/>
                    </a:p>
                  </a:txBody>
                  <a:tcPr/>
                </a:tc>
                <a:tc>
                  <a:txBody>
                    <a:bodyPr/>
                    <a:lstStyle/>
                    <a:p>
                      <a:pPr algn="ctr"/>
                      <a:r>
                        <a:rPr lang="en-US" sz="1200" dirty="0" smtClean="0">
                          <a:solidFill>
                            <a:schemeClr val="tx1"/>
                          </a:solidFill>
                        </a:rPr>
                        <a:t>468</a:t>
                      </a:r>
                      <a:endParaRPr lang="en-US" sz="1200" dirty="0">
                        <a:solidFill>
                          <a:schemeClr val="tx1"/>
                        </a:solidFill>
                      </a:endParaRPr>
                    </a:p>
                  </a:txBody>
                  <a:tcPr/>
                </a:tc>
              </a:tr>
              <a:tr h="330200">
                <a:tc>
                  <a:txBody>
                    <a:bodyPr/>
                    <a:lstStyle/>
                    <a:p>
                      <a:r>
                        <a:rPr lang="en-US" sz="1200" dirty="0" smtClean="0"/>
                        <a:t>Minimum</a:t>
                      </a:r>
                      <a:r>
                        <a:rPr lang="en-US" sz="1200" baseline="0" dirty="0" smtClean="0"/>
                        <a:t> # of Days</a:t>
                      </a:r>
                      <a:endParaRPr lang="en-US" sz="1200" dirty="0"/>
                    </a:p>
                  </a:txBody>
                  <a:tcPr/>
                </a:tc>
                <a:tc>
                  <a:txBody>
                    <a:bodyPr/>
                    <a:lstStyle/>
                    <a:p>
                      <a:pPr algn="ctr"/>
                      <a:r>
                        <a:rPr lang="en-US" sz="1200" dirty="0" smtClean="0">
                          <a:solidFill>
                            <a:schemeClr val="tx1"/>
                          </a:solidFill>
                        </a:rPr>
                        <a:t>43</a:t>
                      </a:r>
                      <a:endParaRPr lang="en-US" sz="1200" dirty="0">
                        <a:solidFill>
                          <a:schemeClr val="tx1"/>
                        </a:solidFill>
                      </a:endParaRPr>
                    </a:p>
                  </a:txBody>
                  <a:tcPr/>
                </a:tc>
              </a:tr>
              <a:tr h="330200">
                <a:tc>
                  <a:txBody>
                    <a:bodyPr/>
                    <a:lstStyle/>
                    <a:p>
                      <a:r>
                        <a:rPr lang="en-US" sz="1200" dirty="0" smtClean="0"/>
                        <a:t>Median</a:t>
                      </a:r>
                      <a:endParaRPr lang="en-US" sz="1200" dirty="0"/>
                    </a:p>
                  </a:txBody>
                  <a:tcPr/>
                </a:tc>
                <a:tc>
                  <a:txBody>
                    <a:bodyPr/>
                    <a:lstStyle/>
                    <a:p>
                      <a:pPr algn="ctr"/>
                      <a:r>
                        <a:rPr lang="en-US" sz="1200" dirty="0" smtClean="0">
                          <a:solidFill>
                            <a:schemeClr val="tx1"/>
                          </a:solidFill>
                        </a:rPr>
                        <a:t>125</a:t>
                      </a:r>
                      <a:endParaRPr lang="en-US" sz="1200" dirty="0">
                        <a:solidFill>
                          <a:schemeClr val="tx1"/>
                        </a:solidFill>
                      </a:endParaRPr>
                    </a:p>
                  </a:txBody>
                  <a:tcPr/>
                </a:tc>
              </a:tr>
              <a:tr h="330200">
                <a:tc>
                  <a:txBody>
                    <a:bodyPr/>
                    <a:lstStyle/>
                    <a:p>
                      <a:r>
                        <a:rPr lang="en-US" sz="1200" dirty="0" smtClean="0"/>
                        <a:t># Of Protocols</a:t>
                      </a:r>
                      <a:endParaRPr lang="en-US" sz="1200" dirty="0"/>
                    </a:p>
                  </a:txBody>
                  <a:tcPr/>
                </a:tc>
                <a:tc>
                  <a:txBody>
                    <a:bodyPr/>
                    <a:lstStyle/>
                    <a:p>
                      <a:pPr algn="ctr"/>
                      <a:r>
                        <a:rPr lang="en-US" sz="1200" dirty="0" smtClean="0">
                          <a:solidFill>
                            <a:schemeClr val="tx1"/>
                          </a:solidFill>
                        </a:rPr>
                        <a:t>41</a:t>
                      </a:r>
                      <a:endParaRPr lang="en-US" sz="1200" dirty="0">
                        <a:solidFill>
                          <a:schemeClr val="tx1"/>
                        </a:solidFill>
                      </a:endParaRPr>
                    </a:p>
                  </a:txBody>
                  <a:tcPr/>
                </a:tc>
              </a:tr>
              <a:tr h="330200">
                <a:tc>
                  <a:txBody>
                    <a:bodyPr/>
                    <a:lstStyle/>
                    <a:p>
                      <a:r>
                        <a:rPr lang="en-US" sz="1200" dirty="0" smtClean="0"/>
                        <a:t>Standard Deviation</a:t>
                      </a:r>
                      <a:endParaRPr lang="en-US" sz="1200" dirty="0"/>
                    </a:p>
                  </a:txBody>
                  <a:tcPr/>
                </a:tc>
                <a:tc>
                  <a:txBody>
                    <a:bodyPr/>
                    <a:lstStyle/>
                    <a:p>
                      <a:pPr algn="ctr"/>
                      <a:r>
                        <a:rPr lang="en-US" sz="1200" dirty="0" smtClean="0">
                          <a:solidFill>
                            <a:schemeClr val="tx1"/>
                          </a:solidFill>
                        </a:rPr>
                        <a:t>120</a:t>
                      </a:r>
                      <a:endParaRPr lang="en-US" sz="1200" dirty="0">
                        <a:solidFill>
                          <a:schemeClr val="tx1"/>
                        </a:solidFill>
                      </a:endParaRPr>
                    </a:p>
                  </a:txBody>
                  <a:tcPr/>
                </a:tc>
              </a:tr>
            </a:tbl>
          </a:graphicData>
        </a:graphic>
      </p:graphicFrame>
      <p:grpSp>
        <p:nvGrpSpPr>
          <p:cNvPr id="2" name="Group 18"/>
          <p:cNvGrpSpPr>
            <a:grpSpLocks/>
          </p:cNvGrpSpPr>
          <p:nvPr/>
        </p:nvGrpSpPr>
        <p:grpSpPr bwMode="auto">
          <a:xfrm>
            <a:off x="228600" y="4876800"/>
            <a:ext cx="4572000" cy="1066800"/>
            <a:chOff x="3886200" y="5029200"/>
            <a:chExt cx="4572000" cy="1066800"/>
          </a:xfrm>
        </p:grpSpPr>
        <p:graphicFrame>
          <p:nvGraphicFramePr>
            <p:cNvPr id="11" name="Diagram 10"/>
            <p:cNvGraphicFramePr/>
            <p:nvPr/>
          </p:nvGraphicFramePr>
          <p:xfrm>
            <a:off x="5715000" y="5029200"/>
            <a:ext cx="18288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7"/>
            <p:cNvGrpSpPr>
              <a:grpSpLocks/>
            </p:cNvGrpSpPr>
            <p:nvPr/>
          </p:nvGrpSpPr>
          <p:grpSpPr bwMode="auto">
            <a:xfrm>
              <a:off x="3886200" y="5257800"/>
              <a:ext cx="4572000" cy="685800"/>
              <a:chOff x="3886200" y="5257800"/>
              <a:chExt cx="4572000" cy="685800"/>
            </a:xfrm>
          </p:grpSpPr>
          <p:sp>
            <p:nvSpPr>
              <p:cNvPr id="12" name="Rounded Rectangle 11"/>
              <p:cNvSpPr/>
              <p:nvPr/>
            </p:nvSpPr>
            <p:spPr bwMode="auto">
              <a:xfrm>
                <a:off x="4800600" y="5257800"/>
                <a:ext cx="685800" cy="685800"/>
              </a:xfrm>
              <a:prstGeom prst="roundRect">
                <a:avLst/>
              </a:prstGeom>
              <a:solidFill>
                <a:schemeClr val="accent2">
                  <a:lumMod val="20000"/>
                  <a:lumOff val="8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1050" dirty="0">
                    <a:solidFill>
                      <a:srgbClr val="000000">
                        <a:lumMod val="75000"/>
                        <a:lumOff val="25000"/>
                      </a:srgbClr>
                    </a:solidFill>
                    <a:latin typeface="Arial" charset="0"/>
                  </a:rPr>
                  <a:t>Protocol </a:t>
                </a:r>
              </a:p>
              <a:p>
                <a:pPr algn="ctr">
                  <a:defRPr/>
                </a:pPr>
                <a:r>
                  <a:rPr lang="en-US" sz="1050" dirty="0">
                    <a:solidFill>
                      <a:srgbClr val="000000">
                        <a:lumMod val="75000"/>
                        <a:lumOff val="25000"/>
                      </a:srgbClr>
                    </a:solidFill>
                    <a:latin typeface="Arial" charset="0"/>
                  </a:rPr>
                  <a:t>Distributed </a:t>
                </a:r>
              </a:p>
              <a:p>
                <a:pPr algn="ctr">
                  <a:defRPr/>
                </a:pPr>
                <a:r>
                  <a:rPr lang="en-US" sz="1050" dirty="0">
                    <a:solidFill>
                      <a:srgbClr val="000000">
                        <a:lumMod val="75000"/>
                        <a:lumOff val="25000"/>
                      </a:srgbClr>
                    </a:solidFill>
                    <a:latin typeface="Arial" charset="0"/>
                  </a:rPr>
                  <a:t>to Field</a:t>
                </a:r>
              </a:p>
            </p:txBody>
          </p:sp>
          <p:sp>
            <p:nvSpPr>
              <p:cNvPr id="13" name="Rounded Rectangle 12"/>
              <p:cNvSpPr/>
              <p:nvPr/>
            </p:nvSpPr>
            <p:spPr bwMode="auto">
              <a:xfrm>
                <a:off x="3886200" y="5257800"/>
                <a:ext cx="685800" cy="685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1050" dirty="0">
                    <a:solidFill>
                      <a:srgbClr val="000000">
                        <a:lumMod val="75000"/>
                        <a:lumOff val="25000"/>
                      </a:srgbClr>
                    </a:solidFill>
                    <a:latin typeface="Arial" charset="0"/>
                  </a:rPr>
                  <a:t>RAB </a:t>
                </a:r>
              </a:p>
              <a:p>
                <a:pPr algn="ctr">
                  <a:defRPr/>
                </a:pPr>
                <a:r>
                  <a:rPr lang="en-US" sz="1050" dirty="0">
                    <a:solidFill>
                      <a:srgbClr val="000000">
                        <a:lumMod val="75000"/>
                        <a:lumOff val="25000"/>
                      </a:srgbClr>
                    </a:solidFill>
                    <a:latin typeface="Arial" charset="0"/>
                  </a:rPr>
                  <a:t>Sign-Off</a:t>
                </a:r>
              </a:p>
            </p:txBody>
          </p:sp>
          <p:sp>
            <p:nvSpPr>
              <p:cNvPr id="115747" name="Right Arrow 13"/>
              <p:cNvSpPr>
                <a:spLocks noChangeArrowheads="1"/>
              </p:cNvSpPr>
              <p:nvPr/>
            </p:nvSpPr>
            <p:spPr bwMode="auto">
              <a:xfrm>
                <a:off x="4572000" y="5562600"/>
                <a:ext cx="228600" cy="152400"/>
              </a:xfrm>
              <a:prstGeom prst="rightArrow">
                <a:avLst>
                  <a:gd name="adj1" fmla="val 50000"/>
                  <a:gd name="adj2" fmla="val 50000"/>
                </a:avLst>
              </a:prstGeom>
              <a:solidFill>
                <a:srgbClr val="DDDDDD"/>
              </a:solidFill>
              <a:ln w="3175" algn="ctr">
                <a:solidFill>
                  <a:srgbClr val="969696"/>
                </a:solidFill>
                <a:round/>
                <a:headEnd/>
                <a:tailEnd/>
              </a:ln>
            </p:spPr>
            <p:txBody>
              <a:bodyPr wrap="none" anchor="ctr"/>
              <a:lstStyle/>
              <a:p>
                <a:pPr algn="ctr"/>
                <a:endParaRPr lang="en-US" sz="2400" dirty="0">
                  <a:solidFill>
                    <a:srgbClr val="FFFFFF"/>
                  </a:solidFill>
                </a:endParaRPr>
              </a:p>
            </p:txBody>
          </p:sp>
          <p:sp>
            <p:nvSpPr>
              <p:cNvPr id="115748" name="Right Arrow 14"/>
              <p:cNvSpPr>
                <a:spLocks noChangeArrowheads="1"/>
              </p:cNvSpPr>
              <p:nvPr/>
            </p:nvSpPr>
            <p:spPr bwMode="auto">
              <a:xfrm>
                <a:off x="5486400" y="5486400"/>
                <a:ext cx="228600" cy="152400"/>
              </a:xfrm>
              <a:prstGeom prst="rightArrow">
                <a:avLst>
                  <a:gd name="adj1" fmla="val 50000"/>
                  <a:gd name="adj2" fmla="val 50000"/>
                </a:avLst>
              </a:prstGeom>
              <a:solidFill>
                <a:srgbClr val="DDDDDD"/>
              </a:solidFill>
              <a:ln w="3175" algn="ctr">
                <a:solidFill>
                  <a:srgbClr val="969696"/>
                </a:solidFill>
                <a:round/>
                <a:headEnd/>
                <a:tailEnd/>
              </a:ln>
            </p:spPr>
            <p:txBody>
              <a:bodyPr wrap="none" anchor="ctr"/>
              <a:lstStyle/>
              <a:p>
                <a:pPr algn="ctr"/>
                <a:endParaRPr lang="en-US" sz="2400" dirty="0">
                  <a:solidFill>
                    <a:srgbClr val="FFFFFF"/>
                  </a:solidFill>
                </a:endParaRPr>
              </a:p>
            </p:txBody>
          </p:sp>
          <p:sp>
            <p:nvSpPr>
              <p:cNvPr id="115749" name="Right Arrow 15"/>
              <p:cNvSpPr>
                <a:spLocks noChangeArrowheads="1"/>
              </p:cNvSpPr>
              <p:nvPr/>
            </p:nvSpPr>
            <p:spPr bwMode="auto">
              <a:xfrm>
                <a:off x="7543800" y="5486400"/>
                <a:ext cx="228600" cy="152400"/>
              </a:xfrm>
              <a:prstGeom prst="rightArrow">
                <a:avLst>
                  <a:gd name="adj1" fmla="val 50000"/>
                  <a:gd name="adj2" fmla="val 50000"/>
                </a:avLst>
              </a:prstGeom>
              <a:solidFill>
                <a:srgbClr val="DDDDDD"/>
              </a:solidFill>
              <a:ln w="3175" algn="ctr">
                <a:solidFill>
                  <a:srgbClr val="969696"/>
                </a:solidFill>
                <a:round/>
                <a:headEnd/>
                <a:tailEnd/>
              </a:ln>
            </p:spPr>
            <p:txBody>
              <a:bodyPr wrap="none" anchor="ctr"/>
              <a:lstStyle/>
              <a:p>
                <a:pPr algn="ctr"/>
                <a:endParaRPr lang="en-US" sz="2400" dirty="0">
                  <a:solidFill>
                    <a:srgbClr val="FFFFFF"/>
                  </a:solidFill>
                </a:endParaRPr>
              </a:p>
            </p:txBody>
          </p:sp>
          <p:sp>
            <p:nvSpPr>
              <p:cNvPr id="17" name="Rounded Rectangle 16"/>
              <p:cNvSpPr/>
              <p:nvPr/>
            </p:nvSpPr>
            <p:spPr bwMode="auto">
              <a:xfrm>
                <a:off x="7772400" y="5257800"/>
                <a:ext cx="685800" cy="685800"/>
              </a:xfrm>
              <a:prstGeom prst="roundRect">
                <a:avLst/>
              </a:prstGeom>
              <a:solidFill>
                <a:schemeClr val="accent2">
                  <a:lumMod val="20000"/>
                  <a:lumOff val="8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1050" dirty="0">
                    <a:solidFill>
                      <a:srgbClr val="000000">
                        <a:lumMod val="75000"/>
                        <a:lumOff val="25000"/>
                      </a:srgbClr>
                    </a:solidFill>
                    <a:latin typeface="Arial" charset="0"/>
                  </a:rPr>
                  <a:t>Open to </a:t>
                </a:r>
              </a:p>
              <a:p>
                <a:pPr algn="ctr">
                  <a:defRPr/>
                </a:pPr>
                <a:r>
                  <a:rPr lang="en-US" sz="1050" dirty="0">
                    <a:solidFill>
                      <a:srgbClr val="000000">
                        <a:lumMod val="75000"/>
                        <a:lumOff val="25000"/>
                      </a:srgbClr>
                    </a:solidFill>
                    <a:latin typeface="Arial" charset="0"/>
                  </a:rPr>
                  <a:t>Accrual</a:t>
                </a:r>
              </a:p>
            </p:txBody>
          </p:sp>
        </p:grpSp>
      </p:grpSp>
      <p:sp>
        <p:nvSpPr>
          <p:cNvPr id="115736" name="TextBox 13"/>
          <p:cNvSpPr txBox="1">
            <a:spLocks noChangeArrowheads="1"/>
          </p:cNvSpPr>
          <p:nvPr/>
        </p:nvSpPr>
        <p:spPr bwMode="auto">
          <a:xfrm>
            <a:off x="3352800" y="152400"/>
            <a:ext cx="2428870" cy="646331"/>
          </a:xfrm>
          <a:prstGeom prst="rect">
            <a:avLst/>
          </a:prstGeom>
          <a:noFill/>
          <a:ln w="9525">
            <a:noFill/>
            <a:miter lim="800000"/>
            <a:headEnd/>
            <a:tailEnd/>
          </a:ln>
        </p:spPr>
        <p:txBody>
          <a:bodyPr wrap="none">
            <a:spAutoFit/>
          </a:bodyPr>
          <a:lstStyle/>
          <a:p>
            <a:r>
              <a:rPr lang="en-US" sz="3600" dirty="0">
                <a:solidFill>
                  <a:srgbClr val="000000"/>
                </a:solidFill>
                <a:latin typeface="Times New Roman" pitchFamily="18" charset="0"/>
              </a:rPr>
              <a:t>Study Level</a:t>
            </a:r>
          </a:p>
        </p:txBody>
      </p:sp>
      <p:sp>
        <p:nvSpPr>
          <p:cNvPr id="31" name="Rectangle 7"/>
          <p:cNvSpPr>
            <a:spLocks noChangeArrowheads="1"/>
          </p:cNvSpPr>
          <p:nvPr/>
        </p:nvSpPr>
        <p:spPr bwMode="auto">
          <a:xfrm>
            <a:off x="1219200" y="4191000"/>
            <a:ext cx="731838" cy="533400"/>
          </a:xfrm>
          <a:prstGeom prst="rect">
            <a:avLst/>
          </a:prstGeom>
          <a:gradFill rotWithShape="1">
            <a:gsLst>
              <a:gs pos="0">
                <a:srgbClr val="6666FF"/>
              </a:gs>
              <a:gs pos="100000">
                <a:srgbClr val="6666FF">
                  <a:gamma/>
                  <a:shade val="46275"/>
                  <a:invGamma/>
                </a:srgbClr>
              </a:gs>
            </a:gsLst>
            <a:lin ang="5400000" scaled="1"/>
          </a:gradFill>
          <a:ln w="9525">
            <a:solidFill>
              <a:srgbClr val="000000"/>
            </a:solidFill>
            <a:miter lim="800000"/>
            <a:headEnd/>
            <a:tailEnd/>
          </a:ln>
        </p:spPr>
        <p:txBody>
          <a:bodyPr wrap="none" lIns="0" rIns="0" anchor="ctr"/>
          <a:lstStyle/>
          <a:p>
            <a:pPr marL="457200" indent="-457200" algn="ctr">
              <a:defRPr/>
            </a:pPr>
            <a:r>
              <a:rPr lang="en-US" sz="1200" dirty="0">
                <a:solidFill>
                  <a:srgbClr val="FFFFFF"/>
                </a:solidFill>
                <a:effectLst>
                  <a:outerShdw blurRad="38100" dist="38100" dir="2700000" algn="tl">
                    <a:srgbClr val="000000"/>
                  </a:outerShdw>
                </a:effectLst>
              </a:rPr>
              <a:t>Pending</a:t>
            </a:r>
          </a:p>
        </p:txBody>
      </p:sp>
      <p:sp>
        <p:nvSpPr>
          <p:cNvPr id="32" name="Rectangle 8"/>
          <p:cNvSpPr>
            <a:spLocks noChangeArrowheads="1"/>
          </p:cNvSpPr>
          <p:nvPr/>
        </p:nvSpPr>
        <p:spPr bwMode="auto">
          <a:xfrm>
            <a:off x="4038600" y="4191000"/>
            <a:ext cx="762000" cy="533400"/>
          </a:xfrm>
          <a:prstGeom prst="rect">
            <a:avLst/>
          </a:prstGeom>
          <a:gradFill rotWithShape="1">
            <a:gsLst>
              <a:gs pos="0">
                <a:srgbClr val="6666FF"/>
              </a:gs>
              <a:gs pos="100000">
                <a:srgbClr val="6666FF">
                  <a:gamma/>
                  <a:shade val="46275"/>
                  <a:invGamma/>
                </a:srgbClr>
              </a:gs>
            </a:gsLst>
            <a:lin ang="5400000" scaled="1"/>
          </a:gradFill>
          <a:ln w="9525">
            <a:solidFill>
              <a:srgbClr val="000000"/>
            </a:solidFill>
            <a:miter lim="800000"/>
            <a:headEnd/>
            <a:tailEnd/>
          </a:ln>
        </p:spPr>
        <p:txBody>
          <a:bodyPr wrap="none" anchor="ctr"/>
          <a:lstStyle/>
          <a:p>
            <a:pPr marL="457200" indent="-457200">
              <a:defRPr/>
            </a:pPr>
            <a:r>
              <a:rPr lang="en-US" sz="1200" dirty="0">
                <a:solidFill>
                  <a:srgbClr val="FFFFFF"/>
                </a:solidFill>
                <a:effectLst>
                  <a:outerShdw blurRad="38100" dist="38100" dir="2700000" algn="tl">
                    <a:srgbClr val="000000"/>
                  </a:outerShdw>
                </a:effectLst>
              </a:rPr>
              <a:t>Open to </a:t>
            </a:r>
          </a:p>
          <a:p>
            <a:pPr marL="457200" indent="-457200">
              <a:defRPr/>
            </a:pPr>
            <a:r>
              <a:rPr lang="en-US" sz="1200" dirty="0">
                <a:solidFill>
                  <a:srgbClr val="FFFFFF"/>
                </a:solidFill>
                <a:effectLst>
                  <a:outerShdw blurRad="38100" dist="38100" dir="2700000" algn="tl">
                    <a:srgbClr val="000000"/>
                  </a:outerShdw>
                </a:effectLst>
              </a:rPr>
              <a:t>Accrual</a:t>
            </a:r>
          </a:p>
        </p:txBody>
      </p:sp>
      <p:cxnSp>
        <p:nvCxnSpPr>
          <p:cNvPr id="115739" name="AutoShape 15"/>
          <p:cNvCxnSpPr>
            <a:cxnSpLocks noChangeShapeType="1"/>
            <a:stCxn id="31" idx="3"/>
            <a:endCxn id="32" idx="1"/>
          </p:cNvCxnSpPr>
          <p:nvPr/>
        </p:nvCxnSpPr>
        <p:spPr bwMode="auto">
          <a:xfrm>
            <a:off x="1951038" y="4457700"/>
            <a:ext cx="2087562" cy="1588"/>
          </a:xfrm>
          <a:prstGeom prst="straightConnector1">
            <a:avLst/>
          </a:prstGeom>
          <a:noFill/>
          <a:ln w="38100">
            <a:solidFill>
              <a:srgbClr val="FF0000"/>
            </a:solidFill>
            <a:round/>
            <a:headEnd/>
            <a:tailEnd type="triangle" w="med" len="med"/>
          </a:ln>
        </p:spPr>
      </p:cxnSp>
      <p:graphicFrame>
        <p:nvGraphicFramePr>
          <p:cNvPr id="19" name="Chart 18"/>
          <p:cNvGraphicFramePr/>
          <p:nvPr/>
        </p:nvGraphicFramePr>
        <p:xfrm>
          <a:off x="0" y="838200"/>
          <a:ext cx="9144000" cy="3429000"/>
        </p:xfrm>
        <a:graphic>
          <a:graphicData uri="http://schemas.openxmlformats.org/drawingml/2006/chart">
            <c:chart xmlns:c="http://schemas.openxmlformats.org/drawingml/2006/chart" xmlns:r="http://schemas.openxmlformats.org/officeDocument/2006/relationships" r:id="rId8"/>
          </a:graphicData>
        </a:graphic>
      </p:graphicFrame>
      <p:sp>
        <p:nvSpPr>
          <p:cNvPr id="18" name="Rectangle 1"/>
          <p:cNvSpPr>
            <a:spLocks noChangeArrowheads="1"/>
          </p:cNvSpPr>
          <p:nvPr/>
        </p:nvSpPr>
        <p:spPr bwMode="auto">
          <a:xfrm>
            <a:off x="0" y="6427113"/>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1565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105400" y="4191000"/>
          <a:ext cx="3886200" cy="2035365"/>
        </p:xfrm>
        <a:graphic>
          <a:graphicData uri="http://schemas.openxmlformats.org/drawingml/2006/table">
            <a:tbl>
              <a:tblPr firstRow="1" bandRow="1">
                <a:tableStyleId>{21E4AEA4-8DFA-4A89-87EB-49C32662AFE0}</a:tableStyleId>
              </a:tblPr>
              <a:tblGrid>
                <a:gridCol w="2738004"/>
                <a:gridCol w="1148196"/>
              </a:tblGrid>
              <a:tr h="304800">
                <a:tc gridSpan="2">
                  <a:txBody>
                    <a:bodyPr/>
                    <a:lstStyle/>
                    <a:p>
                      <a:pPr algn="ctr"/>
                      <a:r>
                        <a:rPr lang="en-US" sz="1200" dirty="0" smtClean="0">
                          <a:solidFill>
                            <a:schemeClr val="tx1">
                              <a:lumMod val="75000"/>
                              <a:lumOff val="25000"/>
                            </a:schemeClr>
                          </a:solidFill>
                        </a:rPr>
                        <a:t>Open to Accrual to 1</a:t>
                      </a:r>
                      <a:r>
                        <a:rPr lang="en-US" sz="1200" baseline="30000" dirty="0" smtClean="0">
                          <a:solidFill>
                            <a:schemeClr val="tx1">
                              <a:lumMod val="75000"/>
                              <a:lumOff val="25000"/>
                            </a:schemeClr>
                          </a:solidFill>
                        </a:rPr>
                        <a:t>st</a:t>
                      </a:r>
                      <a:r>
                        <a:rPr lang="en-US" sz="1200" dirty="0" smtClean="0">
                          <a:solidFill>
                            <a:schemeClr val="tx1">
                              <a:lumMod val="75000"/>
                              <a:lumOff val="25000"/>
                            </a:schemeClr>
                          </a:solidFill>
                        </a:rPr>
                        <a:t> Participant Enrollment</a:t>
                      </a:r>
                      <a:endParaRPr lang="en-US" sz="1200" dirty="0">
                        <a:solidFill>
                          <a:schemeClr val="tx1">
                            <a:lumMod val="75000"/>
                            <a:lumOff val="25000"/>
                          </a:schemeClr>
                        </a:solidFill>
                      </a:endParaRPr>
                    </a:p>
                  </a:txBody>
                  <a:tcPr/>
                </a:tc>
                <a:tc hMerge="1">
                  <a:txBody>
                    <a:bodyPr/>
                    <a:lstStyle/>
                    <a:p>
                      <a:endParaRPr lang="en-US" dirty="0"/>
                    </a:p>
                  </a:txBody>
                  <a:tcPr/>
                </a:tc>
              </a:tr>
              <a:tr h="346113">
                <a:tc>
                  <a:txBody>
                    <a:bodyPr/>
                    <a:lstStyle/>
                    <a:p>
                      <a:r>
                        <a:rPr lang="en-US" sz="1200" dirty="0" smtClean="0"/>
                        <a:t>Maximum</a:t>
                      </a:r>
                      <a:r>
                        <a:rPr lang="en-US" sz="1200" baseline="0" dirty="0" smtClean="0"/>
                        <a:t> # of Days</a:t>
                      </a:r>
                      <a:endParaRPr lang="en-US" sz="1200" dirty="0"/>
                    </a:p>
                  </a:txBody>
                  <a:tcPr/>
                </a:tc>
                <a:tc>
                  <a:txBody>
                    <a:bodyPr/>
                    <a:lstStyle/>
                    <a:p>
                      <a:pPr algn="ctr"/>
                      <a:r>
                        <a:rPr lang="en-US" sz="1200" dirty="0" smtClean="0"/>
                        <a:t>131</a:t>
                      </a:r>
                      <a:endParaRPr lang="en-US" sz="1200" dirty="0"/>
                    </a:p>
                  </a:txBody>
                  <a:tcPr/>
                </a:tc>
              </a:tr>
              <a:tr h="346113">
                <a:tc>
                  <a:txBody>
                    <a:bodyPr/>
                    <a:lstStyle/>
                    <a:p>
                      <a:r>
                        <a:rPr lang="en-US" sz="1200" dirty="0" smtClean="0"/>
                        <a:t>Minimum</a:t>
                      </a:r>
                      <a:r>
                        <a:rPr lang="en-US" sz="1200" baseline="0" dirty="0" smtClean="0"/>
                        <a:t> # of Days</a:t>
                      </a:r>
                      <a:endParaRPr lang="en-US" sz="1200" dirty="0"/>
                    </a:p>
                  </a:txBody>
                  <a:tcPr/>
                </a:tc>
                <a:tc>
                  <a:txBody>
                    <a:bodyPr/>
                    <a:lstStyle/>
                    <a:p>
                      <a:pPr algn="ctr"/>
                      <a:r>
                        <a:rPr lang="en-US" sz="1200" dirty="0" smtClean="0"/>
                        <a:t>3</a:t>
                      </a:r>
                      <a:endParaRPr lang="en-US" sz="1200" dirty="0"/>
                    </a:p>
                  </a:txBody>
                  <a:tcPr/>
                </a:tc>
              </a:tr>
              <a:tr h="346113">
                <a:tc>
                  <a:txBody>
                    <a:bodyPr/>
                    <a:lstStyle/>
                    <a:p>
                      <a:r>
                        <a:rPr lang="en-US" sz="1200" dirty="0" smtClean="0"/>
                        <a:t>Median</a:t>
                      </a:r>
                      <a:endParaRPr lang="en-US" sz="1200" dirty="0"/>
                    </a:p>
                  </a:txBody>
                  <a:tcPr/>
                </a:tc>
                <a:tc>
                  <a:txBody>
                    <a:bodyPr/>
                    <a:lstStyle/>
                    <a:p>
                      <a:pPr algn="ctr"/>
                      <a:r>
                        <a:rPr lang="en-US" sz="1200" dirty="0" smtClean="0"/>
                        <a:t>23</a:t>
                      </a:r>
                      <a:endParaRPr lang="en-US" sz="1200" dirty="0"/>
                    </a:p>
                  </a:txBody>
                  <a:tcPr/>
                </a:tc>
              </a:tr>
              <a:tr h="346113">
                <a:tc>
                  <a:txBody>
                    <a:bodyPr/>
                    <a:lstStyle/>
                    <a:p>
                      <a:r>
                        <a:rPr lang="en-US" sz="1200" dirty="0" smtClean="0"/>
                        <a:t># Of Protocols</a:t>
                      </a:r>
                      <a:endParaRPr lang="en-US" sz="1200" dirty="0"/>
                    </a:p>
                  </a:txBody>
                  <a:tcPr/>
                </a:tc>
                <a:tc>
                  <a:txBody>
                    <a:bodyPr/>
                    <a:lstStyle/>
                    <a:p>
                      <a:pPr algn="ctr"/>
                      <a:r>
                        <a:rPr lang="en-US" sz="1200" dirty="0" smtClean="0"/>
                        <a:t>34</a:t>
                      </a:r>
                      <a:endParaRPr lang="en-US" sz="1200" dirty="0"/>
                    </a:p>
                  </a:txBody>
                  <a:tcPr/>
                </a:tc>
              </a:tr>
              <a:tr h="346113">
                <a:tc>
                  <a:txBody>
                    <a:bodyPr/>
                    <a:lstStyle/>
                    <a:p>
                      <a:r>
                        <a:rPr lang="en-US" sz="1200" dirty="0" smtClean="0"/>
                        <a:t>Standard Deviation</a:t>
                      </a:r>
                      <a:endParaRPr lang="en-US" sz="1200" dirty="0"/>
                    </a:p>
                  </a:txBody>
                  <a:tcPr/>
                </a:tc>
                <a:tc>
                  <a:txBody>
                    <a:bodyPr/>
                    <a:lstStyle/>
                    <a:p>
                      <a:pPr algn="ctr"/>
                      <a:r>
                        <a:rPr lang="en-US" sz="1200" dirty="0" smtClean="0"/>
                        <a:t>24</a:t>
                      </a:r>
                      <a:endParaRPr lang="en-US" sz="1200" dirty="0"/>
                    </a:p>
                  </a:txBody>
                  <a:tcPr/>
                </a:tc>
              </a:tr>
            </a:tbl>
          </a:graphicData>
        </a:graphic>
      </p:graphicFrame>
      <p:grpSp>
        <p:nvGrpSpPr>
          <p:cNvPr id="2" name="Group 12"/>
          <p:cNvGrpSpPr>
            <a:grpSpLocks/>
          </p:cNvGrpSpPr>
          <p:nvPr/>
        </p:nvGrpSpPr>
        <p:grpSpPr bwMode="auto">
          <a:xfrm>
            <a:off x="152400" y="4772025"/>
            <a:ext cx="4648200" cy="1066800"/>
            <a:chOff x="304800" y="5181600"/>
            <a:chExt cx="4648200" cy="1066800"/>
          </a:xfrm>
        </p:grpSpPr>
        <p:graphicFrame>
          <p:nvGraphicFramePr>
            <p:cNvPr id="29" name="Diagram 28"/>
            <p:cNvGraphicFramePr/>
            <p:nvPr/>
          </p:nvGraphicFramePr>
          <p:xfrm>
            <a:off x="1219200" y="5181600"/>
            <a:ext cx="18288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ounded Rectangle 30"/>
            <p:cNvSpPr/>
            <p:nvPr/>
          </p:nvSpPr>
          <p:spPr bwMode="auto">
            <a:xfrm>
              <a:off x="304800" y="5410200"/>
              <a:ext cx="685800" cy="685800"/>
            </a:xfrm>
            <a:prstGeom prst="roundRect">
              <a:avLst/>
            </a:prstGeom>
            <a:solidFill>
              <a:schemeClr val="accent2">
                <a:lumMod val="20000"/>
                <a:lumOff val="8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1050" dirty="0">
                  <a:solidFill>
                    <a:srgbClr val="000000">
                      <a:lumMod val="75000"/>
                      <a:lumOff val="25000"/>
                    </a:srgbClr>
                  </a:solidFill>
                  <a:latin typeface="Arial" charset="0"/>
                </a:rPr>
                <a:t>Protocol </a:t>
              </a:r>
            </a:p>
            <a:p>
              <a:pPr algn="ctr">
                <a:defRPr/>
              </a:pPr>
              <a:r>
                <a:rPr lang="en-US" sz="1050" dirty="0">
                  <a:solidFill>
                    <a:srgbClr val="000000">
                      <a:lumMod val="75000"/>
                      <a:lumOff val="25000"/>
                    </a:srgbClr>
                  </a:solidFill>
                  <a:latin typeface="Arial" charset="0"/>
                </a:rPr>
                <a:t>Distributed </a:t>
              </a:r>
            </a:p>
            <a:p>
              <a:pPr algn="ctr">
                <a:defRPr/>
              </a:pPr>
              <a:r>
                <a:rPr lang="en-US" sz="1050" dirty="0">
                  <a:solidFill>
                    <a:srgbClr val="000000">
                      <a:lumMod val="75000"/>
                      <a:lumOff val="25000"/>
                    </a:srgbClr>
                  </a:solidFill>
                  <a:latin typeface="Arial" charset="0"/>
                </a:rPr>
                <a:t>to Field</a:t>
              </a:r>
            </a:p>
          </p:txBody>
        </p:sp>
        <p:sp>
          <p:nvSpPr>
            <p:cNvPr id="117790" name="Right Arrow 14"/>
            <p:cNvSpPr>
              <a:spLocks noChangeArrowheads="1"/>
            </p:cNvSpPr>
            <p:nvPr/>
          </p:nvSpPr>
          <p:spPr bwMode="auto">
            <a:xfrm>
              <a:off x="990600" y="5638800"/>
              <a:ext cx="228600" cy="152400"/>
            </a:xfrm>
            <a:prstGeom prst="rightArrow">
              <a:avLst>
                <a:gd name="adj1" fmla="val 50000"/>
                <a:gd name="adj2" fmla="val 50000"/>
              </a:avLst>
            </a:prstGeom>
            <a:solidFill>
              <a:srgbClr val="DDDDDD"/>
            </a:solidFill>
            <a:ln w="3175" algn="ctr">
              <a:solidFill>
                <a:srgbClr val="969696"/>
              </a:solidFill>
              <a:round/>
              <a:headEnd/>
              <a:tailEnd/>
            </a:ln>
          </p:spPr>
          <p:txBody>
            <a:bodyPr wrap="none" anchor="ctr"/>
            <a:lstStyle/>
            <a:p>
              <a:pPr algn="ctr"/>
              <a:endParaRPr lang="en-US" sz="2400" dirty="0">
                <a:solidFill>
                  <a:srgbClr val="FFFFFF"/>
                </a:solidFill>
              </a:endParaRPr>
            </a:p>
          </p:txBody>
        </p:sp>
        <p:sp>
          <p:nvSpPr>
            <p:cNvPr id="117791" name="Right Arrow 15"/>
            <p:cNvSpPr>
              <a:spLocks noChangeArrowheads="1"/>
            </p:cNvSpPr>
            <p:nvPr/>
          </p:nvSpPr>
          <p:spPr bwMode="auto">
            <a:xfrm>
              <a:off x="3048000" y="5638800"/>
              <a:ext cx="228600" cy="152400"/>
            </a:xfrm>
            <a:prstGeom prst="rightArrow">
              <a:avLst>
                <a:gd name="adj1" fmla="val 50000"/>
                <a:gd name="adj2" fmla="val 50000"/>
              </a:avLst>
            </a:prstGeom>
            <a:solidFill>
              <a:srgbClr val="DDDDDD"/>
            </a:solidFill>
            <a:ln w="3175" algn="ctr">
              <a:solidFill>
                <a:srgbClr val="969696"/>
              </a:solidFill>
              <a:round/>
              <a:headEnd/>
              <a:tailEnd/>
            </a:ln>
          </p:spPr>
          <p:txBody>
            <a:bodyPr wrap="none" anchor="ctr"/>
            <a:lstStyle/>
            <a:p>
              <a:pPr algn="ctr"/>
              <a:endParaRPr lang="en-US" sz="2400" dirty="0">
                <a:solidFill>
                  <a:srgbClr val="FFFFFF"/>
                </a:solidFill>
              </a:endParaRPr>
            </a:p>
          </p:txBody>
        </p:sp>
        <p:sp>
          <p:nvSpPr>
            <p:cNvPr id="36" name="Rounded Rectangle 35"/>
            <p:cNvSpPr/>
            <p:nvPr/>
          </p:nvSpPr>
          <p:spPr bwMode="auto">
            <a:xfrm>
              <a:off x="3276600" y="5410200"/>
              <a:ext cx="685800" cy="685800"/>
            </a:xfrm>
            <a:prstGeom prst="roundRect">
              <a:avLst/>
            </a:prstGeom>
            <a:solidFill>
              <a:schemeClr val="accent2">
                <a:lumMod val="20000"/>
                <a:lumOff val="8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1050" dirty="0">
                  <a:solidFill>
                    <a:srgbClr val="000000">
                      <a:lumMod val="75000"/>
                      <a:lumOff val="25000"/>
                    </a:srgbClr>
                  </a:solidFill>
                  <a:latin typeface="Arial" charset="0"/>
                </a:rPr>
                <a:t>Open to </a:t>
              </a:r>
            </a:p>
            <a:p>
              <a:pPr algn="ctr">
                <a:defRPr/>
              </a:pPr>
              <a:r>
                <a:rPr lang="en-US" sz="1050" dirty="0">
                  <a:solidFill>
                    <a:srgbClr val="000000">
                      <a:lumMod val="75000"/>
                      <a:lumOff val="25000"/>
                    </a:srgbClr>
                  </a:solidFill>
                  <a:latin typeface="Arial" charset="0"/>
                </a:rPr>
                <a:t>Accrual</a:t>
              </a:r>
            </a:p>
          </p:txBody>
        </p:sp>
        <p:graphicFrame>
          <p:nvGraphicFramePr>
            <p:cNvPr id="38" name="Diagram 37"/>
            <p:cNvGraphicFramePr/>
            <p:nvPr/>
          </p:nvGraphicFramePr>
          <p:xfrm>
            <a:off x="4038600" y="5410200"/>
            <a:ext cx="9144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7796" name="Right Arrow 15"/>
            <p:cNvSpPr>
              <a:spLocks noChangeArrowheads="1"/>
            </p:cNvSpPr>
            <p:nvPr/>
          </p:nvSpPr>
          <p:spPr bwMode="auto">
            <a:xfrm>
              <a:off x="3962400" y="5654675"/>
              <a:ext cx="228600" cy="152400"/>
            </a:xfrm>
            <a:prstGeom prst="rightArrow">
              <a:avLst>
                <a:gd name="adj1" fmla="val 50000"/>
                <a:gd name="adj2" fmla="val 50000"/>
              </a:avLst>
            </a:prstGeom>
            <a:solidFill>
              <a:srgbClr val="DDDDDD"/>
            </a:solidFill>
            <a:ln w="3175" algn="ctr">
              <a:solidFill>
                <a:srgbClr val="969696"/>
              </a:solidFill>
              <a:round/>
              <a:headEnd/>
              <a:tailEnd/>
            </a:ln>
          </p:spPr>
          <p:txBody>
            <a:bodyPr wrap="none" anchor="ctr"/>
            <a:lstStyle/>
            <a:p>
              <a:pPr algn="ctr"/>
              <a:endParaRPr lang="en-US" sz="2400" dirty="0">
                <a:solidFill>
                  <a:srgbClr val="FFFFFF"/>
                </a:solidFill>
              </a:endParaRPr>
            </a:p>
          </p:txBody>
        </p:sp>
      </p:grpSp>
      <p:sp>
        <p:nvSpPr>
          <p:cNvPr id="117784" name="TextBox 14"/>
          <p:cNvSpPr txBox="1">
            <a:spLocks noChangeArrowheads="1"/>
          </p:cNvSpPr>
          <p:nvPr/>
        </p:nvSpPr>
        <p:spPr bwMode="auto">
          <a:xfrm>
            <a:off x="3348038" y="177800"/>
            <a:ext cx="2428870" cy="646331"/>
          </a:xfrm>
          <a:prstGeom prst="rect">
            <a:avLst/>
          </a:prstGeom>
          <a:noFill/>
          <a:ln w="9525">
            <a:noFill/>
            <a:miter lim="800000"/>
            <a:headEnd/>
            <a:tailEnd/>
          </a:ln>
        </p:spPr>
        <p:txBody>
          <a:bodyPr wrap="none">
            <a:spAutoFit/>
          </a:bodyPr>
          <a:lstStyle/>
          <a:p>
            <a:r>
              <a:rPr lang="en-US" sz="3600" dirty="0">
                <a:solidFill>
                  <a:srgbClr val="000000"/>
                </a:solidFill>
                <a:latin typeface="Times New Roman" pitchFamily="18" charset="0"/>
              </a:rPr>
              <a:t>Study Level</a:t>
            </a:r>
          </a:p>
        </p:txBody>
      </p:sp>
      <p:graphicFrame>
        <p:nvGraphicFramePr>
          <p:cNvPr id="15" name="Chart 14"/>
          <p:cNvGraphicFramePr/>
          <p:nvPr/>
        </p:nvGraphicFramePr>
        <p:xfrm>
          <a:off x="-1" y="838200"/>
          <a:ext cx="9144001" cy="3276600"/>
        </p:xfrm>
        <a:graphic>
          <a:graphicData uri="http://schemas.openxmlformats.org/drawingml/2006/chart">
            <c:chart xmlns:c="http://schemas.openxmlformats.org/drawingml/2006/chart" xmlns:r="http://schemas.openxmlformats.org/officeDocument/2006/relationships" r:id="rId13"/>
          </a:graphicData>
        </a:graphic>
      </p:graphicFrame>
      <p:sp>
        <p:nvSpPr>
          <p:cNvPr id="13" name="Rectangle 1"/>
          <p:cNvSpPr>
            <a:spLocks noChangeArrowheads="1"/>
          </p:cNvSpPr>
          <p:nvPr/>
        </p:nvSpPr>
        <p:spPr bwMode="auto">
          <a:xfrm>
            <a:off x="0" y="6427113"/>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1961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p:txBody>
          <a:bodyPr/>
          <a:lstStyle/>
          <a:p>
            <a:r>
              <a:rPr lang="en-US" sz="2800" dirty="0" smtClean="0"/>
              <a:t>Fundamental Claims for Translational Research</a:t>
            </a:r>
          </a:p>
        </p:txBody>
      </p:sp>
      <p:grpSp>
        <p:nvGrpSpPr>
          <p:cNvPr id="2" name="Group 6"/>
          <p:cNvGrpSpPr/>
          <p:nvPr/>
        </p:nvGrpSpPr>
        <p:grpSpPr>
          <a:xfrm>
            <a:off x="685800" y="4267200"/>
            <a:ext cx="7848600" cy="2133600"/>
            <a:chOff x="685800" y="1143000"/>
            <a:chExt cx="7848600" cy="2133600"/>
          </a:xfrm>
        </p:grpSpPr>
        <p:sp>
          <p:nvSpPr>
            <p:cNvPr id="11267" name="Rectangle 5"/>
            <p:cNvSpPr>
              <a:spLocks noChangeArrowheads="1"/>
            </p:cNvSpPr>
            <p:nvPr/>
          </p:nvSpPr>
          <p:spPr bwMode="auto">
            <a:xfrm>
              <a:off x="685800" y="1143000"/>
              <a:ext cx="7772400" cy="1470025"/>
            </a:xfrm>
            <a:prstGeom prst="rect">
              <a:avLst/>
            </a:prstGeom>
            <a:noFill/>
            <a:ln w="9525">
              <a:noFill/>
              <a:miter lim="800000"/>
              <a:headEnd/>
              <a:tailEnd/>
            </a:ln>
          </p:spPr>
          <p:txBody>
            <a:bodyPr anchor="ctr"/>
            <a:lstStyle/>
            <a:p>
              <a:pPr eaLnBrk="0" hangingPunct="0"/>
              <a:r>
                <a:rPr lang="en-US" sz="2800" dirty="0">
                  <a:latin typeface="Arial" charset="0"/>
                  <a:cs typeface="Arial" charset="0"/>
                </a:rPr>
                <a:t>“It takes an estimated average of 17 years for only 14% of new scientific discoveries to enter day-to-day clinical practice.” </a:t>
              </a:r>
            </a:p>
          </p:txBody>
        </p:sp>
        <p:sp>
          <p:nvSpPr>
            <p:cNvPr id="11268" name="Rectangle 6"/>
            <p:cNvSpPr>
              <a:spLocks noChangeArrowheads="1"/>
            </p:cNvSpPr>
            <p:nvPr/>
          </p:nvSpPr>
          <p:spPr bwMode="auto">
            <a:xfrm>
              <a:off x="3276600" y="2743200"/>
              <a:ext cx="5257800" cy="533400"/>
            </a:xfrm>
            <a:prstGeom prst="rect">
              <a:avLst/>
            </a:prstGeom>
            <a:noFill/>
            <a:ln w="9525">
              <a:noFill/>
              <a:miter lim="800000"/>
              <a:headEnd/>
              <a:tailEnd/>
            </a:ln>
          </p:spPr>
          <p:txBody>
            <a:bodyPr/>
            <a:lstStyle/>
            <a:p>
              <a:pPr algn="r" eaLnBrk="0" hangingPunct="0">
                <a:lnSpc>
                  <a:spcPct val="90000"/>
                </a:lnSpc>
                <a:spcBef>
                  <a:spcPct val="20000"/>
                </a:spcBef>
              </a:pPr>
              <a:r>
                <a:rPr lang="en-US" sz="1600" dirty="0">
                  <a:latin typeface="Arial" charset="0"/>
                </a:rPr>
                <a:t>Westfall, J. M., Mold, J., &amp; </a:t>
              </a:r>
              <a:r>
                <a:rPr lang="en-US" sz="1600" dirty="0" err="1">
                  <a:latin typeface="Arial" charset="0"/>
                </a:rPr>
                <a:t>Fagnan</a:t>
              </a:r>
              <a:r>
                <a:rPr lang="en-US" sz="1600" dirty="0">
                  <a:latin typeface="Arial" charset="0"/>
                </a:rPr>
                <a:t>, L. (2007). Practice-based research - "Blue Highways" on the NIH roadmap. JAMA, 297(4), p. 403.</a:t>
              </a:r>
            </a:p>
          </p:txBody>
        </p:sp>
      </p:grpSp>
      <p:sp>
        <p:nvSpPr>
          <p:cNvPr id="11269" name="Rectangle 7"/>
          <p:cNvSpPr>
            <a:spLocks noChangeArrowheads="1"/>
          </p:cNvSpPr>
          <p:nvPr/>
        </p:nvSpPr>
        <p:spPr bwMode="auto">
          <a:xfrm>
            <a:off x="685800" y="1447800"/>
            <a:ext cx="7848600" cy="1187450"/>
          </a:xfrm>
          <a:prstGeom prst="rect">
            <a:avLst/>
          </a:prstGeom>
          <a:noFill/>
          <a:ln w="9525" algn="ctr">
            <a:noFill/>
            <a:miter lim="800000"/>
            <a:headEnd/>
            <a:tailEnd/>
          </a:ln>
        </p:spPr>
        <p:txBody>
          <a:bodyPr anchor="ctr"/>
          <a:lstStyle/>
          <a:p>
            <a:pPr eaLnBrk="0" hangingPunct="0"/>
            <a:r>
              <a:rPr lang="en-US" sz="2800" dirty="0">
                <a:latin typeface="Arial" charset="0"/>
                <a:cs typeface="Arial" charset="0"/>
              </a:rPr>
              <a:t>“Studies suggest that it takes an average of 17 years for research evidence to reach clinical practice.”</a:t>
            </a:r>
          </a:p>
        </p:txBody>
      </p:sp>
      <p:sp>
        <p:nvSpPr>
          <p:cNvPr id="11270" name="Rectangle 8"/>
          <p:cNvSpPr>
            <a:spLocks noChangeArrowheads="1"/>
          </p:cNvSpPr>
          <p:nvPr/>
        </p:nvSpPr>
        <p:spPr bwMode="auto">
          <a:xfrm>
            <a:off x="2514600" y="2940050"/>
            <a:ext cx="6019800" cy="609600"/>
          </a:xfrm>
          <a:prstGeom prst="rect">
            <a:avLst/>
          </a:prstGeom>
          <a:noFill/>
          <a:ln w="9525" algn="ctr">
            <a:noFill/>
            <a:miter lim="800000"/>
            <a:headEnd/>
            <a:tailEnd/>
          </a:ln>
        </p:spPr>
        <p:txBody>
          <a:bodyPr/>
          <a:lstStyle/>
          <a:p>
            <a:pPr algn="r" eaLnBrk="0" hangingPunct="0">
              <a:lnSpc>
                <a:spcPct val="90000"/>
              </a:lnSpc>
              <a:spcBef>
                <a:spcPct val="20000"/>
              </a:spcBef>
            </a:pPr>
            <a:r>
              <a:rPr lang="en-US" sz="1600" dirty="0" err="1">
                <a:latin typeface="Arial" charset="0"/>
              </a:rPr>
              <a:t>Balas</a:t>
            </a:r>
            <a:r>
              <a:rPr lang="en-US" sz="1600" dirty="0">
                <a:latin typeface="Arial" charset="0"/>
              </a:rPr>
              <a:t>, E. A., &amp; Boren, S. A. (2000). Yearbook of Medical Informatics: Managing Clinical Knowledge for Health Care Improvement. Stuttgart, Germany: </a:t>
            </a:r>
            <a:r>
              <a:rPr lang="en-US" sz="1600" dirty="0" err="1">
                <a:latin typeface="Arial" charset="0"/>
              </a:rPr>
              <a:t>Schattauer</a:t>
            </a:r>
            <a:r>
              <a:rPr lang="en-US" sz="1600" dirty="0">
                <a:latin typeface="Arial" charset="0"/>
              </a:rPr>
              <a:t> </a:t>
            </a:r>
            <a:r>
              <a:rPr lang="en-US" sz="1600" dirty="0" err="1">
                <a:latin typeface="Arial" charset="0"/>
              </a:rPr>
              <a:t>Verlagsgesellschaft</a:t>
            </a:r>
            <a:r>
              <a:rPr lang="en-US" sz="1600" dirty="0">
                <a:latin typeface="Arial" charset="0"/>
              </a:rPr>
              <a:t> </a:t>
            </a:r>
            <a:r>
              <a:rPr lang="en-US" sz="1600" dirty="0" err="1">
                <a:latin typeface="Arial" charset="0"/>
              </a:rPr>
              <a:t>mbH</a:t>
            </a:r>
            <a:r>
              <a:rPr lang="en-US" sz="1600" dirty="0">
                <a:latin typeface="Arial" charset="0"/>
              </a:rPr>
              <a:t>.</a:t>
            </a:r>
          </a:p>
        </p:txBody>
      </p:sp>
    </p:spTree>
    <p:custDataLst>
      <p:tags r:id="rId1"/>
    </p:custDataLst>
  </p:cSld>
  <p:clrMapOvr>
    <a:masterClrMapping/>
  </p:clrMapOvr>
  <p:transition advTm="123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left)">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381000" y="4800600"/>
          <a:ext cx="4876800" cy="1981200"/>
        </p:xfrm>
        <a:graphic>
          <a:graphicData uri="http://schemas.openxmlformats.org/drawingml/2006/table">
            <a:tbl>
              <a:tblPr firstRow="1" bandRow="1"/>
              <a:tblGrid>
                <a:gridCol w="3435927"/>
                <a:gridCol w="1440873"/>
              </a:tblGrid>
              <a:tr h="330200">
                <a:tc gridSpan="2">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dirty="0" smtClean="0">
                          <a:solidFill>
                            <a:schemeClr val="tx1">
                              <a:lumMod val="75000"/>
                              <a:lumOff val="25000"/>
                            </a:schemeClr>
                          </a:solidFill>
                        </a:rPr>
                        <a:t>Pending to v1.0 Site Registration (US Sites)</a:t>
                      </a:r>
                      <a:endParaRPr lang="en-US" sz="1200" dirty="0">
                        <a:solidFill>
                          <a:schemeClr val="tx1">
                            <a:lumMod val="75000"/>
                            <a:lumOff val="25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0E3"/>
                    </a:solidFill>
                  </a:tcPr>
                </a:tc>
                <a:tc hMerge="1">
                  <a:txBody>
                    <a:bodyPr/>
                    <a:lstStyle/>
                    <a:p>
                      <a:endParaRPr lang="en-US" dirty="0"/>
                    </a:p>
                  </a:txBody>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Maximum of Averages</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972</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Minimum of Averages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72</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Median of Averages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160</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 of Sites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109</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Standard Deviation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152</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r>
            </a:tbl>
          </a:graphicData>
        </a:graphic>
      </p:graphicFrame>
      <p:graphicFrame>
        <p:nvGraphicFramePr>
          <p:cNvPr id="5" name="Chart 4"/>
          <p:cNvGraphicFramePr>
            <a:graphicFrameLocks/>
          </p:cNvGraphicFramePr>
          <p:nvPr/>
        </p:nvGraphicFramePr>
        <p:xfrm>
          <a:off x="1" y="457200"/>
          <a:ext cx="9144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22904" name="TextBox 6"/>
          <p:cNvSpPr txBox="1">
            <a:spLocks noChangeArrowheads="1"/>
          </p:cNvSpPr>
          <p:nvPr/>
        </p:nvSpPr>
        <p:spPr bwMode="auto">
          <a:xfrm>
            <a:off x="1901825" y="152400"/>
            <a:ext cx="5260975" cy="369888"/>
          </a:xfrm>
          <a:prstGeom prst="rect">
            <a:avLst/>
          </a:prstGeom>
          <a:noFill/>
          <a:ln w="9525">
            <a:noFill/>
            <a:miter lim="800000"/>
            <a:headEnd/>
            <a:tailEnd/>
          </a:ln>
        </p:spPr>
        <p:txBody>
          <a:bodyPr wrap="none">
            <a:spAutoFit/>
          </a:bodyPr>
          <a:lstStyle/>
          <a:p>
            <a:r>
              <a:rPr lang="en-US" sz="1800" b="1" dirty="0">
                <a:solidFill>
                  <a:srgbClr val="000000"/>
                </a:solidFill>
                <a:latin typeface="Calibri" pitchFamily="34" charset="0"/>
              </a:rPr>
              <a:t>Days from Pending to v1.0 Site Registration (US Sites)</a:t>
            </a:r>
          </a:p>
        </p:txBody>
      </p:sp>
      <p:sp>
        <p:nvSpPr>
          <p:cNvPr id="6" name="Rectangle 1"/>
          <p:cNvSpPr>
            <a:spLocks noChangeArrowheads="1"/>
          </p:cNvSpPr>
          <p:nvPr/>
        </p:nvSpPr>
        <p:spPr bwMode="auto">
          <a:xfrm>
            <a:off x="5867400" y="5750004"/>
            <a:ext cx="3276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1990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381000" y="4800600"/>
          <a:ext cx="4343400" cy="1981200"/>
        </p:xfrm>
        <a:graphic>
          <a:graphicData uri="http://schemas.openxmlformats.org/drawingml/2006/table">
            <a:tbl>
              <a:tblPr firstRow="1" bandRow="1"/>
              <a:tblGrid>
                <a:gridCol w="3060122"/>
                <a:gridCol w="1283278"/>
              </a:tblGrid>
              <a:tr h="330200">
                <a:tc gridSpan="2">
                  <a:txBody>
                    <a:bodyPr/>
                    <a:lstStyle>
                      <a:defPPr>
                        <a:defRPr lang="en-US"/>
                      </a:defPPr>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dirty="0" smtClean="0">
                          <a:solidFill>
                            <a:schemeClr val="tx1">
                              <a:lumMod val="75000"/>
                              <a:lumOff val="25000"/>
                            </a:schemeClr>
                          </a:solidFill>
                        </a:rPr>
                        <a:t>Pending to v1.0 Site Registration (Non-US Sites)</a:t>
                      </a:r>
                      <a:endParaRPr lang="en-US" sz="1200" dirty="0">
                        <a:solidFill>
                          <a:schemeClr val="tx1">
                            <a:lumMod val="75000"/>
                            <a:lumOff val="25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0E3"/>
                    </a:solidFill>
                  </a:tcPr>
                </a:tc>
                <a:tc hMerge="1">
                  <a:txBody>
                    <a:bodyPr/>
                    <a:lstStyle/>
                    <a:p>
                      <a:endParaRPr lang="en-US" dirty="0"/>
                    </a:p>
                  </a:txBody>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Maximum of Averages</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958</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Minimum of Averages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233</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Median of Averages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517</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 of Sites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36</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20000"/>
                      </a:srgbClr>
                    </a:solidFill>
                  </a:tcPr>
                </a:tc>
              </a:tr>
              <a:tr h="330200">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r>
                        <a:rPr lang="en-US" sz="1200" dirty="0" smtClean="0"/>
                        <a:t>Standard Deviation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c>
                  <a:txBody>
                    <a:bodyPr/>
                    <a:lstStyle>
                      <a:defPPr>
                        <a:defRPr lang="en-US"/>
                      </a:defPPr>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dirty="0" smtClean="0"/>
                        <a:t>174</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5E0E3">
                        <a:tint val="40000"/>
                      </a:srgbClr>
                    </a:solidFill>
                  </a:tcPr>
                </a:tc>
              </a:tr>
            </a:tbl>
          </a:graphicData>
        </a:graphic>
      </p:graphicFrame>
      <p:graphicFrame>
        <p:nvGraphicFramePr>
          <p:cNvPr id="5" name="Chart 4"/>
          <p:cNvGraphicFramePr>
            <a:graphicFrameLocks/>
          </p:cNvGraphicFramePr>
          <p:nvPr/>
        </p:nvGraphicFramePr>
        <p:xfrm>
          <a:off x="0" y="533400"/>
          <a:ext cx="9144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24952" name="TextBox 5"/>
          <p:cNvSpPr txBox="1">
            <a:spLocks noChangeArrowheads="1"/>
          </p:cNvSpPr>
          <p:nvPr/>
        </p:nvSpPr>
        <p:spPr bwMode="auto">
          <a:xfrm>
            <a:off x="1600200" y="152400"/>
            <a:ext cx="6019800" cy="369888"/>
          </a:xfrm>
          <a:prstGeom prst="rect">
            <a:avLst/>
          </a:prstGeom>
          <a:noFill/>
          <a:ln w="9525">
            <a:noFill/>
            <a:miter lim="800000"/>
            <a:headEnd/>
            <a:tailEnd/>
          </a:ln>
        </p:spPr>
        <p:txBody>
          <a:bodyPr>
            <a:spAutoFit/>
          </a:bodyPr>
          <a:lstStyle/>
          <a:p>
            <a:r>
              <a:rPr lang="en-US" sz="1800" b="1" dirty="0">
                <a:solidFill>
                  <a:srgbClr val="000000"/>
                </a:solidFill>
                <a:latin typeface="Calibri" pitchFamily="34" charset="0"/>
              </a:rPr>
              <a:t>Days from Pending to v1.0 Site Registration (Non-US Sites)</a:t>
            </a:r>
          </a:p>
        </p:txBody>
      </p:sp>
      <p:sp>
        <p:nvSpPr>
          <p:cNvPr id="6" name="Rectangle 1"/>
          <p:cNvSpPr>
            <a:spLocks noChangeArrowheads="1"/>
          </p:cNvSpPr>
          <p:nvPr/>
        </p:nvSpPr>
        <p:spPr bwMode="auto">
          <a:xfrm>
            <a:off x="5943600" y="5750004"/>
            <a:ext cx="3200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2842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8"/>
          <p:cNvGrpSpPr>
            <a:grpSpLocks/>
          </p:cNvGrpSpPr>
          <p:nvPr/>
        </p:nvGrpSpPr>
        <p:grpSpPr bwMode="auto">
          <a:xfrm>
            <a:off x="457200" y="261938"/>
            <a:ext cx="8124825" cy="6215062"/>
            <a:chOff x="-177621" y="98428"/>
            <a:chExt cx="8810584" cy="5432898"/>
          </a:xfrm>
        </p:grpSpPr>
        <p:cxnSp>
          <p:nvCxnSpPr>
            <p:cNvPr id="4" name="Straight Connector 3"/>
            <p:cNvCxnSpPr/>
            <p:nvPr/>
          </p:nvCxnSpPr>
          <p:spPr>
            <a:xfrm rot="5400000" flipH="1" flipV="1">
              <a:off x="5714886" y="2552955"/>
              <a:ext cx="487730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21"/>
            <p:cNvSpPr txBox="1">
              <a:spLocks noChangeArrowheads="1"/>
            </p:cNvSpPr>
            <p:nvPr/>
          </p:nvSpPr>
          <p:spPr bwMode="auto">
            <a:xfrm>
              <a:off x="695500" y="5003513"/>
              <a:ext cx="285749"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30</a:t>
              </a:r>
            </a:p>
          </p:txBody>
        </p:sp>
        <p:sp>
          <p:nvSpPr>
            <p:cNvPr id="6" name="Rectangle 5"/>
            <p:cNvSpPr/>
            <p:nvPr/>
          </p:nvSpPr>
          <p:spPr>
            <a:xfrm>
              <a:off x="4168222" y="2809259"/>
              <a:ext cx="251377" cy="254000"/>
            </a:xfrm>
            <a:prstGeom prst="rect">
              <a:avLst/>
            </a:prstGeom>
          </p:spPr>
          <p:style>
            <a:lnRef idx="0">
              <a:schemeClr val="accent5"/>
            </a:lnRef>
            <a:fillRef idx="3">
              <a:schemeClr val="accent5"/>
            </a:fillRef>
            <a:effectRef idx="3">
              <a:schemeClr val="accent5"/>
            </a:effectRef>
            <a:fontRef idx="minor">
              <a:schemeClr val="lt1"/>
            </a:fontRef>
          </p:style>
          <p:txBody>
            <a:bodyPr lIns="84899" tIns="42449" rIns="84899" bIns="42449" anchor="ctr"/>
            <a:lstStyle/>
            <a:p>
              <a:pPr algn="ctr" defTabSz="848990" fontAlgn="auto">
                <a:spcBef>
                  <a:spcPts val="0"/>
                </a:spcBef>
                <a:spcAft>
                  <a:spcPts val="0"/>
                </a:spcAft>
                <a:defRPr/>
              </a:pPr>
              <a:endParaRPr lang="en-US" sz="800" dirty="0">
                <a:solidFill>
                  <a:prstClr val="white"/>
                </a:solidFill>
              </a:endParaRPr>
            </a:p>
          </p:txBody>
        </p:sp>
        <p:sp>
          <p:nvSpPr>
            <p:cNvPr id="7" name="Rectangle 88"/>
            <p:cNvSpPr>
              <a:spLocks noChangeArrowheads="1"/>
            </p:cNvSpPr>
            <p:nvPr/>
          </p:nvSpPr>
          <p:spPr bwMode="auto">
            <a:xfrm>
              <a:off x="2679866" y="5293215"/>
              <a:ext cx="3428984" cy="238111"/>
            </a:xfrm>
            <a:prstGeom prst="rect">
              <a:avLst/>
            </a:prstGeom>
            <a:noFill/>
            <a:ln w="9525">
              <a:noFill/>
              <a:miter lim="800000"/>
              <a:headEnd/>
              <a:tailEnd/>
            </a:ln>
          </p:spPr>
          <p:txBody>
            <a:bodyPr lIns="84899" tIns="42449" rIns="84899" bIns="42449">
              <a:spAutoFit/>
            </a:bodyPr>
            <a:lstStyle/>
            <a:p>
              <a:pPr algn="ctr" defTabSz="847725"/>
              <a:r>
                <a:rPr lang="en-US" sz="1300" b="1" dirty="0">
                  <a:solidFill>
                    <a:srgbClr val="000000"/>
                  </a:solidFill>
                  <a:latin typeface="Calibri" pitchFamily="34" charset="0"/>
                </a:rPr>
                <a:t>Days</a:t>
              </a:r>
            </a:p>
          </p:txBody>
        </p:sp>
        <p:grpSp>
          <p:nvGrpSpPr>
            <p:cNvPr id="8" name="Group 115"/>
            <p:cNvGrpSpPr>
              <a:grpSpLocks/>
            </p:cNvGrpSpPr>
            <p:nvPr/>
          </p:nvGrpSpPr>
          <p:grpSpPr bwMode="auto">
            <a:xfrm>
              <a:off x="570089" y="1921299"/>
              <a:ext cx="8040650" cy="3018718"/>
              <a:chOff x="570101" y="2095443"/>
              <a:chExt cx="7888235" cy="3018718"/>
            </a:xfrm>
          </p:grpSpPr>
          <p:cxnSp>
            <p:nvCxnSpPr>
              <p:cNvPr id="90" name="Straight Connector 89"/>
              <p:cNvCxnSpPr/>
              <p:nvPr/>
            </p:nvCxnSpPr>
            <p:spPr>
              <a:xfrm>
                <a:off x="571658" y="5114161"/>
                <a:ext cx="7886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70101" y="2095443"/>
                <a:ext cx="7589214"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flipV="1">
              <a:off x="2892590" y="1703031"/>
              <a:ext cx="1588" cy="679939"/>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3243476" y="1854364"/>
              <a:ext cx="1849329" cy="1587"/>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3493770" y="2008606"/>
              <a:ext cx="1851974"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9785" y="1367164"/>
              <a:ext cx="137160" cy="254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0">
              <a:schemeClr val="accent4"/>
            </a:lnRef>
            <a:fillRef idx="3">
              <a:schemeClr val="accent4"/>
            </a:fillRef>
            <a:effectRef idx="3">
              <a:schemeClr val="accent4"/>
            </a:effectRef>
            <a:fontRef idx="minor">
              <a:schemeClr val="lt1"/>
            </a:fontRef>
          </p:style>
          <p:txBody>
            <a:bodyPr lIns="84899" tIns="42449" rIns="84899" bIns="42449" anchor="ctr"/>
            <a:lstStyle/>
            <a:p>
              <a:pPr algn="ctr" defTabSz="848990" fontAlgn="auto">
                <a:spcBef>
                  <a:spcPts val="0"/>
                </a:spcBef>
                <a:spcAft>
                  <a:spcPts val="0"/>
                </a:spcAft>
                <a:defRPr/>
              </a:pPr>
              <a:endParaRPr lang="en-US" sz="600" dirty="0">
                <a:solidFill>
                  <a:prstClr val="white"/>
                </a:solidFill>
              </a:endParaRPr>
            </a:p>
          </p:txBody>
        </p:sp>
        <p:sp>
          <p:nvSpPr>
            <p:cNvPr id="13" name="Rectangle 12"/>
            <p:cNvSpPr/>
            <p:nvPr/>
          </p:nvSpPr>
          <p:spPr>
            <a:xfrm>
              <a:off x="579787" y="1049665"/>
              <a:ext cx="237744" cy="254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0">
              <a:schemeClr val="accent4"/>
            </a:lnRef>
            <a:fillRef idx="3">
              <a:schemeClr val="accent4"/>
            </a:fillRef>
            <a:effectRef idx="3">
              <a:schemeClr val="accent4"/>
            </a:effectRef>
            <a:fontRef idx="minor">
              <a:schemeClr val="lt1"/>
            </a:fontRef>
          </p:style>
          <p:txBody>
            <a:bodyPr lIns="84899" tIns="42449" rIns="84899" bIns="42449" anchor="ctr"/>
            <a:lstStyle/>
            <a:p>
              <a:pPr algn="ctr" defTabSz="848990" fontAlgn="auto">
                <a:spcBef>
                  <a:spcPts val="0"/>
                </a:spcBef>
                <a:spcAft>
                  <a:spcPts val="0"/>
                </a:spcAft>
                <a:defRPr/>
              </a:pPr>
              <a:endParaRPr lang="en-US" sz="600" dirty="0">
                <a:solidFill>
                  <a:prstClr val="white"/>
                </a:solidFill>
              </a:endParaRPr>
            </a:p>
          </p:txBody>
        </p:sp>
        <p:sp>
          <p:nvSpPr>
            <p:cNvPr id="14" name="TextBox 146"/>
            <p:cNvSpPr txBox="1">
              <a:spLocks noChangeArrowheads="1"/>
            </p:cNvSpPr>
            <p:nvPr/>
          </p:nvSpPr>
          <p:spPr bwMode="auto">
            <a:xfrm>
              <a:off x="1008236" y="5003513"/>
              <a:ext cx="287336"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60</a:t>
              </a:r>
            </a:p>
          </p:txBody>
        </p:sp>
        <p:sp>
          <p:nvSpPr>
            <p:cNvPr id="15" name="TextBox 147"/>
            <p:cNvSpPr txBox="1">
              <a:spLocks noChangeArrowheads="1"/>
            </p:cNvSpPr>
            <p:nvPr/>
          </p:nvSpPr>
          <p:spPr bwMode="auto">
            <a:xfrm>
              <a:off x="1313035" y="5003513"/>
              <a:ext cx="287336"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90</a:t>
              </a:r>
            </a:p>
          </p:txBody>
        </p:sp>
        <p:sp>
          <p:nvSpPr>
            <p:cNvPr id="16" name="TextBox 148"/>
            <p:cNvSpPr txBox="1">
              <a:spLocks noChangeArrowheads="1"/>
            </p:cNvSpPr>
            <p:nvPr/>
          </p:nvSpPr>
          <p:spPr bwMode="auto">
            <a:xfrm>
              <a:off x="1579734"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120</a:t>
              </a:r>
            </a:p>
          </p:txBody>
        </p:sp>
        <p:sp>
          <p:nvSpPr>
            <p:cNvPr id="17" name="TextBox 149"/>
            <p:cNvSpPr txBox="1">
              <a:spLocks noChangeArrowheads="1"/>
            </p:cNvSpPr>
            <p:nvPr/>
          </p:nvSpPr>
          <p:spPr bwMode="auto">
            <a:xfrm>
              <a:off x="2195681"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180</a:t>
              </a:r>
            </a:p>
          </p:txBody>
        </p:sp>
        <p:sp>
          <p:nvSpPr>
            <p:cNvPr id="18" name="TextBox 150"/>
            <p:cNvSpPr txBox="1">
              <a:spLocks noChangeArrowheads="1"/>
            </p:cNvSpPr>
            <p:nvPr/>
          </p:nvSpPr>
          <p:spPr bwMode="auto">
            <a:xfrm>
              <a:off x="2497304"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210</a:t>
              </a:r>
            </a:p>
          </p:txBody>
        </p:sp>
        <p:sp>
          <p:nvSpPr>
            <p:cNvPr id="19" name="TextBox 151"/>
            <p:cNvSpPr txBox="1">
              <a:spLocks noChangeArrowheads="1"/>
            </p:cNvSpPr>
            <p:nvPr/>
          </p:nvSpPr>
          <p:spPr bwMode="auto">
            <a:xfrm>
              <a:off x="2805278"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240</a:t>
              </a:r>
            </a:p>
          </p:txBody>
        </p:sp>
        <p:sp>
          <p:nvSpPr>
            <p:cNvPr id="20" name="TextBox 152"/>
            <p:cNvSpPr txBox="1">
              <a:spLocks noChangeArrowheads="1"/>
            </p:cNvSpPr>
            <p:nvPr/>
          </p:nvSpPr>
          <p:spPr bwMode="auto">
            <a:xfrm>
              <a:off x="3106902"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270</a:t>
              </a:r>
            </a:p>
          </p:txBody>
        </p:sp>
        <p:sp>
          <p:nvSpPr>
            <p:cNvPr id="21" name="TextBox 153"/>
            <p:cNvSpPr txBox="1">
              <a:spLocks noChangeArrowheads="1"/>
            </p:cNvSpPr>
            <p:nvPr/>
          </p:nvSpPr>
          <p:spPr bwMode="auto">
            <a:xfrm>
              <a:off x="3414875"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300</a:t>
              </a:r>
            </a:p>
          </p:txBody>
        </p:sp>
        <p:sp>
          <p:nvSpPr>
            <p:cNvPr id="22" name="TextBox 154"/>
            <p:cNvSpPr txBox="1">
              <a:spLocks noChangeArrowheads="1"/>
            </p:cNvSpPr>
            <p:nvPr/>
          </p:nvSpPr>
          <p:spPr bwMode="auto">
            <a:xfrm>
              <a:off x="3719674"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330</a:t>
              </a:r>
            </a:p>
          </p:txBody>
        </p:sp>
        <p:sp>
          <p:nvSpPr>
            <p:cNvPr id="23" name="TextBox 155"/>
            <p:cNvSpPr txBox="1">
              <a:spLocks noChangeArrowheads="1"/>
            </p:cNvSpPr>
            <p:nvPr/>
          </p:nvSpPr>
          <p:spPr bwMode="auto">
            <a:xfrm>
              <a:off x="4024472"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360</a:t>
              </a:r>
            </a:p>
          </p:txBody>
        </p:sp>
        <p:sp>
          <p:nvSpPr>
            <p:cNvPr id="24" name="TextBox 156"/>
            <p:cNvSpPr txBox="1">
              <a:spLocks noChangeArrowheads="1"/>
            </p:cNvSpPr>
            <p:nvPr/>
          </p:nvSpPr>
          <p:spPr bwMode="auto">
            <a:xfrm>
              <a:off x="4326096"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390</a:t>
              </a:r>
            </a:p>
          </p:txBody>
        </p:sp>
        <p:sp>
          <p:nvSpPr>
            <p:cNvPr id="25" name="TextBox 157"/>
            <p:cNvSpPr txBox="1">
              <a:spLocks noChangeArrowheads="1"/>
            </p:cNvSpPr>
            <p:nvPr/>
          </p:nvSpPr>
          <p:spPr bwMode="auto">
            <a:xfrm>
              <a:off x="4634070"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420</a:t>
              </a:r>
            </a:p>
          </p:txBody>
        </p:sp>
        <p:sp>
          <p:nvSpPr>
            <p:cNvPr id="26" name="TextBox 158"/>
            <p:cNvSpPr txBox="1">
              <a:spLocks noChangeArrowheads="1"/>
            </p:cNvSpPr>
            <p:nvPr/>
          </p:nvSpPr>
          <p:spPr bwMode="auto">
            <a:xfrm>
              <a:off x="4935693"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450</a:t>
              </a:r>
            </a:p>
          </p:txBody>
        </p:sp>
        <p:sp>
          <p:nvSpPr>
            <p:cNvPr id="27" name="TextBox 159"/>
            <p:cNvSpPr txBox="1">
              <a:spLocks noChangeArrowheads="1"/>
            </p:cNvSpPr>
            <p:nvPr/>
          </p:nvSpPr>
          <p:spPr bwMode="auto">
            <a:xfrm>
              <a:off x="5243667"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480</a:t>
              </a:r>
            </a:p>
          </p:txBody>
        </p:sp>
        <p:sp>
          <p:nvSpPr>
            <p:cNvPr id="28" name="TextBox 160"/>
            <p:cNvSpPr txBox="1">
              <a:spLocks noChangeArrowheads="1"/>
            </p:cNvSpPr>
            <p:nvPr/>
          </p:nvSpPr>
          <p:spPr bwMode="auto">
            <a:xfrm>
              <a:off x="5548465"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510</a:t>
              </a:r>
            </a:p>
          </p:txBody>
        </p:sp>
        <p:sp>
          <p:nvSpPr>
            <p:cNvPr id="29" name="TextBox 161"/>
            <p:cNvSpPr txBox="1">
              <a:spLocks noChangeArrowheads="1"/>
            </p:cNvSpPr>
            <p:nvPr/>
          </p:nvSpPr>
          <p:spPr bwMode="auto">
            <a:xfrm>
              <a:off x="5850089"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540</a:t>
              </a:r>
            </a:p>
          </p:txBody>
        </p:sp>
        <p:sp>
          <p:nvSpPr>
            <p:cNvPr id="30" name="TextBox 163"/>
            <p:cNvSpPr txBox="1">
              <a:spLocks noChangeArrowheads="1"/>
            </p:cNvSpPr>
            <p:nvPr/>
          </p:nvSpPr>
          <p:spPr bwMode="auto">
            <a:xfrm>
              <a:off x="6154887"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570</a:t>
              </a:r>
            </a:p>
          </p:txBody>
        </p:sp>
        <p:sp>
          <p:nvSpPr>
            <p:cNvPr id="31" name="TextBox 164"/>
            <p:cNvSpPr txBox="1">
              <a:spLocks noChangeArrowheads="1"/>
            </p:cNvSpPr>
            <p:nvPr/>
          </p:nvSpPr>
          <p:spPr bwMode="auto">
            <a:xfrm>
              <a:off x="6459686"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600</a:t>
              </a:r>
            </a:p>
          </p:txBody>
        </p:sp>
        <p:sp>
          <p:nvSpPr>
            <p:cNvPr id="32" name="TextBox 165"/>
            <p:cNvSpPr txBox="1">
              <a:spLocks noChangeArrowheads="1"/>
            </p:cNvSpPr>
            <p:nvPr/>
          </p:nvSpPr>
          <p:spPr bwMode="auto">
            <a:xfrm>
              <a:off x="7070870" y="5003513"/>
              <a:ext cx="344486"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660</a:t>
              </a:r>
            </a:p>
          </p:txBody>
        </p:sp>
        <p:sp>
          <p:nvSpPr>
            <p:cNvPr id="33" name="TextBox 166"/>
            <p:cNvSpPr txBox="1">
              <a:spLocks noChangeArrowheads="1"/>
            </p:cNvSpPr>
            <p:nvPr/>
          </p:nvSpPr>
          <p:spPr bwMode="auto">
            <a:xfrm>
              <a:off x="7682055"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720</a:t>
              </a:r>
            </a:p>
          </p:txBody>
        </p:sp>
        <p:sp>
          <p:nvSpPr>
            <p:cNvPr id="34" name="TextBox 167"/>
            <p:cNvSpPr txBox="1">
              <a:spLocks noChangeArrowheads="1"/>
            </p:cNvSpPr>
            <p:nvPr/>
          </p:nvSpPr>
          <p:spPr bwMode="auto">
            <a:xfrm>
              <a:off x="6767660"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630</a:t>
              </a:r>
            </a:p>
          </p:txBody>
        </p:sp>
        <p:sp>
          <p:nvSpPr>
            <p:cNvPr id="35" name="TextBox 168"/>
            <p:cNvSpPr txBox="1">
              <a:spLocks noChangeArrowheads="1"/>
            </p:cNvSpPr>
            <p:nvPr/>
          </p:nvSpPr>
          <p:spPr bwMode="auto">
            <a:xfrm>
              <a:off x="7374082" y="5003513"/>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690</a:t>
              </a:r>
            </a:p>
          </p:txBody>
        </p:sp>
        <p:sp>
          <p:nvSpPr>
            <p:cNvPr id="36" name="TextBox 169"/>
            <p:cNvSpPr txBox="1">
              <a:spLocks noChangeArrowheads="1"/>
            </p:cNvSpPr>
            <p:nvPr/>
          </p:nvSpPr>
          <p:spPr bwMode="auto">
            <a:xfrm>
              <a:off x="1887707" y="4999545"/>
              <a:ext cx="344485" cy="186520"/>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150</a:t>
              </a:r>
            </a:p>
          </p:txBody>
        </p:sp>
        <p:cxnSp>
          <p:nvCxnSpPr>
            <p:cNvPr id="37" name="Straight Connector 36"/>
            <p:cNvCxnSpPr/>
            <p:nvPr/>
          </p:nvCxnSpPr>
          <p:spPr>
            <a:xfrm rot="5400000" flipH="1" flipV="1">
              <a:off x="-1812741" y="2546340"/>
              <a:ext cx="47688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1600280"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1295481"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990682"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85884"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81085"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76287"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228512"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533310"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838109"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142908"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447706"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1752505"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2057303"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2362102"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2666901"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2971699"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3276498"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3581296"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3886095"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4190893"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4495692"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4800491"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105289" y="2552955"/>
              <a:ext cx="4877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5410088" y="2552955"/>
              <a:ext cx="4877307"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174"/>
            <p:cNvSpPr txBox="1">
              <a:spLocks noChangeArrowheads="1"/>
            </p:cNvSpPr>
            <p:nvPr/>
          </p:nvSpPr>
          <p:spPr bwMode="auto">
            <a:xfrm>
              <a:off x="7986854" y="4999545"/>
              <a:ext cx="344485" cy="186520"/>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750</a:t>
              </a:r>
            </a:p>
          </p:txBody>
        </p:sp>
        <p:sp>
          <p:nvSpPr>
            <p:cNvPr id="63" name="Rectangle 62"/>
            <p:cNvSpPr/>
            <p:nvPr/>
          </p:nvSpPr>
          <p:spPr>
            <a:xfrm>
              <a:off x="579420" y="2047259"/>
              <a:ext cx="1325580" cy="254000"/>
            </a:xfrm>
            <a:prstGeom prst="rect">
              <a:avLst/>
            </a:prstGeom>
          </p:spPr>
          <p:style>
            <a:lnRef idx="0">
              <a:schemeClr val="accent6"/>
            </a:lnRef>
            <a:fillRef idx="3">
              <a:schemeClr val="accent6"/>
            </a:fillRef>
            <a:effectRef idx="3">
              <a:schemeClr val="accent6"/>
            </a:effectRef>
            <a:fontRef idx="minor">
              <a:schemeClr val="lt1"/>
            </a:fontRef>
          </p:style>
          <p:txBody>
            <a:bodyPr lIns="84899" tIns="42449" rIns="84899" bIns="42449" anchor="ctr"/>
            <a:lstStyle/>
            <a:p>
              <a:pPr algn="ctr" defTabSz="848990" fontAlgn="auto">
                <a:spcBef>
                  <a:spcPts val="0"/>
                </a:spcBef>
                <a:spcAft>
                  <a:spcPts val="0"/>
                </a:spcAft>
                <a:defRPr/>
              </a:pPr>
              <a:r>
                <a:rPr lang="en-US" sz="1200" b="1" dirty="0">
                  <a:solidFill>
                    <a:prstClr val="white"/>
                  </a:solidFill>
                </a:rPr>
                <a:t>133 days</a:t>
              </a:r>
            </a:p>
          </p:txBody>
        </p:sp>
        <p:sp>
          <p:nvSpPr>
            <p:cNvPr id="64" name="Rectangle 63"/>
            <p:cNvSpPr/>
            <p:nvPr/>
          </p:nvSpPr>
          <p:spPr>
            <a:xfrm>
              <a:off x="1905000" y="2301260"/>
              <a:ext cx="990600" cy="254000"/>
            </a:xfrm>
            <a:prstGeom prst="rect">
              <a:avLst/>
            </a:prstGeom>
          </p:spPr>
          <p:style>
            <a:lnRef idx="0">
              <a:schemeClr val="accent2"/>
            </a:lnRef>
            <a:fillRef idx="3">
              <a:schemeClr val="accent2"/>
            </a:fillRef>
            <a:effectRef idx="3">
              <a:schemeClr val="accent2"/>
            </a:effectRef>
            <a:fontRef idx="minor">
              <a:schemeClr val="lt1"/>
            </a:fontRef>
          </p:style>
          <p:txBody>
            <a:bodyPr lIns="84899" tIns="42449" rIns="84899" bIns="42449" anchor="ctr"/>
            <a:lstStyle/>
            <a:p>
              <a:pPr algn="ctr" defTabSz="848990" fontAlgn="auto">
                <a:spcBef>
                  <a:spcPts val="0"/>
                </a:spcBef>
                <a:spcAft>
                  <a:spcPts val="0"/>
                </a:spcAft>
                <a:defRPr/>
              </a:pPr>
              <a:r>
                <a:rPr lang="en-US" sz="1200" b="1" dirty="0">
                  <a:solidFill>
                    <a:prstClr val="white"/>
                  </a:solidFill>
                </a:rPr>
                <a:t>100 days</a:t>
              </a:r>
            </a:p>
          </p:txBody>
        </p:sp>
        <p:sp>
          <p:nvSpPr>
            <p:cNvPr id="65" name="Rectangle 69"/>
            <p:cNvSpPr>
              <a:spLocks noChangeArrowheads="1"/>
            </p:cNvSpPr>
            <p:nvPr/>
          </p:nvSpPr>
          <p:spPr bwMode="auto">
            <a:xfrm>
              <a:off x="355778" y="2368418"/>
              <a:ext cx="1251742" cy="327901"/>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1000" dirty="0">
                  <a:solidFill>
                    <a:srgbClr val="000000"/>
                  </a:solidFill>
                  <a:latin typeface="Calibri" pitchFamily="34" charset="0"/>
                </a:rPr>
                <a:t>Receipt to CSRC Review (Multiple)</a:t>
              </a:r>
            </a:p>
          </p:txBody>
        </p:sp>
        <p:sp>
          <p:nvSpPr>
            <p:cNvPr id="66" name="Rectangle 70"/>
            <p:cNvSpPr>
              <a:spLocks noChangeArrowheads="1"/>
            </p:cNvSpPr>
            <p:nvPr/>
          </p:nvSpPr>
          <p:spPr bwMode="auto">
            <a:xfrm>
              <a:off x="1981369" y="2597270"/>
              <a:ext cx="838196" cy="417663"/>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900" dirty="0">
                  <a:solidFill>
                    <a:srgbClr val="000000"/>
                  </a:solidFill>
                  <a:latin typeface="Calibri" pitchFamily="34" charset="0"/>
                </a:rPr>
                <a:t>SRC Review Completion to RAB Sign Off</a:t>
              </a:r>
            </a:p>
          </p:txBody>
        </p:sp>
        <p:sp>
          <p:nvSpPr>
            <p:cNvPr id="67" name="Rectangle 71"/>
            <p:cNvSpPr>
              <a:spLocks noChangeArrowheads="1"/>
            </p:cNvSpPr>
            <p:nvPr/>
          </p:nvSpPr>
          <p:spPr bwMode="auto">
            <a:xfrm>
              <a:off x="2995777" y="2169992"/>
              <a:ext cx="1063620" cy="276474"/>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800" dirty="0">
                  <a:solidFill>
                    <a:srgbClr val="000000"/>
                  </a:solidFill>
                  <a:latin typeface="Calibri" pitchFamily="34" charset="0"/>
                </a:rPr>
                <a:t>Pending to Open to Accrual</a:t>
              </a:r>
            </a:p>
          </p:txBody>
        </p:sp>
        <p:sp>
          <p:nvSpPr>
            <p:cNvPr id="68" name="Rectangle 64"/>
            <p:cNvSpPr>
              <a:spLocks noChangeArrowheads="1"/>
            </p:cNvSpPr>
            <p:nvPr/>
          </p:nvSpPr>
          <p:spPr bwMode="auto">
            <a:xfrm>
              <a:off x="49390" y="296853"/>
              <a:ext cx="1166764" cy="584366"/>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1000" dirty="0">
                  <a:solidFill>
                    <a:srgbClr val="000000"/>
                  </a:solidFill>
                  <a:latin typeface="Calibri" pitchFamily="34" charset="0"/>
                </a:rPr>
                <a:t>Receipt to Comments Distribution (single)</a:t>
              </a:r>
            </a:p>
          </p:txBody>
        </p:sp>
        <p:sp>
          <p:nvSpPr>
            <p:cNvPr id="69" name="Rectangle 68"/>
            <p:cNvSpPr/>
            <p:nvPr/>
          </p:nvSpPr>
          <p:spPr>
            <a:xfrm>
              <a:off x="2895600" y="2555259"/>
              <a:ext cx="1271016" cy="254000"/>
            </a:xfrm>
            <a:prstGeom prst="rect">
              <a:avLst/>
            </a:prstGeom>
          </p:spPr>
          <p:style>
            <a:lnRef idx="0">
              <a:schemeClr val="accent3"/>
            </a:lnRef>
            <a:fillRef idx="3">
              <a:schemeClr val="accent3"/>
            </a:fillRef>
            <a:effectRef idx="3">
              <a:schemeClr val="accent3"/>
            </a:effectRef>
            <a:fontRef idx="minor">
              <a:schemeClr val="lt1"/>
            </a:fontRef>
          </p:style>
          <p:txBody>
            <a:bodyPr lIns="84899" tIns="42449" rIns="84899" bIns="42449" anchor="ctr"/>
            <a:lstStyle/>
            <a:p>
              <a:pPr algn="ctr" defTabSz="848990" fontAlgn="auto">
                <a:spcBef>
                  <a:spcPts val="0"/>
                </a:spcBef>
                <a:spcAft>
                  <a:spcPts val="0"/>
                </a:spcAft>
                <a:defRPr/>
              </a:pPr>
              <a:r>
                <a:rPr lang="en-US" sz="1200" b="1" dirty="0">
                  <a:solidFill>
                    <a:prstClr val="white"/>
                  </a:solidFill>
                </a:rPr>
                <a:t>125 days</a:t>
              </a:r>
            </a:p>
          </p:txBody>
        </p:sp>
        <p:sp>
          <p:nvSpPr>
            <p:cNvPr id="70" name="TextBox 179"/>
            <p:cNvSpPr txBox="1">
              <a:spLocks noChangeArrowheads="1"/>
            </p:cNvSpPr>
            <p:nvPr/>
          </p:nvSpPr>
          <p:spPr bwMode="auto">
            <a:xfrm>
              <a:off x="892349" y="816729"/>
              <a:ext cx="665051" cy="230819"/>
            </a:xfrm>
            <a:prstGeom prst="rect">
              <a:avLst/>
            </a:prstGeom>
            <a:solidFill>
              <a:srgbClr val="C00000">
                <a:alpha val="14902"/>
              </a:srgbClr>
            </a:solidFill>
            <a:ln w="9525" cap="rnd">
              <a:solidFill>
                <a:srgbClr val="C00000"/>
              </a:solidFill>
              <a:prstDash val="sysDot"/>
              <a:miter lim="800000"/>
              <a:headEnd/>
              <a:tailEnd/>
            </a:ln>
          </p:spPr>
          <p:txBody>
            <a:bodyPr wrap="none">
              <a:spAutoFit/>
            </a:bodyPr>
            <a:lstStyle/>
            <a:p>
              <a:pPr defTabSz="847725"/>
              <a:r>
                <a:rPr lang="en-US" sz="1200" b="1" dirty="0">
                  <a:solidFill>
                    <a:srgbClr val="000000"/>
                  </a:solidFill>
                  <a:latin typeface="Calibri" pitchFamily="34" charset="0"/>
                </a:rPr>
                <a:t>27 days</a:t>
              </a:r>
            </a:p>
          </p:txBody>
        </p:sp>
        <p:cxnSp>
          <p:nvCxnSpPr>
            <p:cNvPr id="71" name="Straight Connector 181"/>
            <p:cNvCxnSpPr>
              <a:cxnSpLocks noChangeShapeType="1"/>
            </p:cNvCxnSpPr>
            <p:nvPr/>
          </p:nvCxnSpPr>
          <p:spPr bwMode="auto">
            <a:xfrm rot="5400000" flipH="1" flipV="1">
              <a:off x="819144" y="1026718"/>
              <a:ext cx="76200" cy="76200"/>
            </a:xfrm>
            <a:prstGeom prst="line">
              <a:avLst/>
            </a:prstGeom>
            <a:noFill/>
            <a:ln w="9525" cap="rnd">
              <a:solidFill>
                <a:srgbClr val="C00000"/>
              </a:solidFill>
              <a:prstDash val="sysDot"/>
              <a:round/>
              <a:headEnd/>
              <a:tailEnd/>
            </a:ln>
          </p:spPr>
        </p:cxnSp>
        <p:sp>
          <p:nvSpPr>
            <p:cNvPr id="72" name="TextBox 182"/>
            <p:cNvSpPr txBox="1">
              <a:spLocks noChangeArrowheads="1"/>
            </p:cNvSpPr>
            <p:nvPr/>
          </p:nvSpPr>
          <p:spPr bwMode="auto">
            <a:xfrm>
              <a:off x="976487" y="1179187"/>
              <a:ext cx="665051" cy="230819"/>
            </a:xfrm>
            <a:prstGeom prst="rect">
              <a:avLst/>
            </a:prstGeom>
            <a:solidFill>
              <a:srgbClr val="C00000">
                <a:alpha val="14902"/>
              </a:srgbClr>
            </a:solidFill>
            <a:ln w="9525" cap="rnd">
              <a:solidFill>
                <a:srgbClr val="C00000"/>
              </a:solidFill>
              <a:prstDash val="sysDot"/>
              <a:miter lim="800000"/>
              <a:headEnd/>
              <a:tailEnd/>
            </a:ln>
          </p:spPr>
          <p:txBody>
            <a:bodyPr wrap="none">
              <a:spAutoFit/>
            </a:bodyPr>
            <a:lstStyle/>
            <a:p>
              <a:pPr defTabSz="847725"/>
              <a:r>
                <a:rPr lang="en-US" sz="1200" b="1" dirty="0">
                  <a:solidFill>
                    <a:srgbClr val="000000"/>
                  </a:solidFill>
                  <a:latin typeface="Calibri" pitchFamily="34" charset="0"/>
                </a:rPr>
                <a:t>15 days</a:t>
              </a:r>
            </a:p>
          </p:txBody>
        </p:sp>
        <p:cxnSp>
          <p:nvCxnSpPr>
            <p:cNvPr id="73" name="Straight Connector 183"/>
            <p:cNvCxnSpPr>
              <a:cxnSpLocks noChangeShapeType="1"/>
            </p:cNvCxnSpPr>
            <p:nvPr/>
          </p:nvCxnSpPr>
          <p:spPr bwMode="auto">
            <a:xfrm flipV="1">
              <a:off x="714372" y="1393433"/>
              <a:ext cx="264323" cy="90485"/>
            </a:xfrm>
            <a:prstGeom prst="line">
              <a:avLst/>
            </a:prstGeom>
            <a:noFill/>
            <a:ln w="9525" cap="rnd">
              <a:solidFill>
                <a:srgbClr val="C00000"/>
              </a:solidFill>
              <a:prstDash val="sysDot"/>
              <a:round/>
              <a:headEnd/>
              <a:tailEnd/>
            </a:ln>
          </p:spPr>
        </p:cxnSp>
        <p:grpSp>
          <p:nvGrpSpPr>
            <p:cNvPr id="74" name="Group 90"/>
            <p:cNvGrpSpPr>
              <a:grpSpLocks/>
            </p:cNvGrpSpPr>
            <p:nvPr/>
          </p:nvGrpSpPr>
          <p:grpSpPr bwMode="auto">
            <a:xfrm>
              <a:off x="4425790" y="2728231"/>
              <a:ext cx="716169" cy="286038"/>
              <a:chOff x="3800630" y="2501613"/>
              <a:chExt cx="716169" cy="286038"/>
            </a:xfrm>
          </p:grpSpPr>
          <p:cxnSp>
            <p:nvCxnSpPr>
              <p:cNvPr id="88" name="Straight Connector 185"/>
              <p:cNvCxnSpPr>
                <a:cxnSpLocks noChangeShapeType="1"/>
              </p:cNvCxnSpPr>
              <p:nvPr/>
            </p:nvCxnSpPr>
            <p:spPr bwMode="auto">
              <a:xfrm rot="5400000" flipH="1" flipV="1">
                <a:off x="3800630" y="2711451"/>
                <a:ext cx="76200" cy="76200"/>
              </a:xfrm>
              <a:prstGeom prst="line">
                <a:avLst/>
              </a:prstGeom>
              <a:noFill/>
              <a:ln w="9525" cap="rnd">
                <a:solidFill>
                  <a:srgbClr val="C00000"/>
                </a:solidFill>
                <a:prstDash val="sysDot"/>
                <a:round/>
                <a:headEnd/>
                <a:tailEnd/>
              </a:ln>
            </p:spPr>
          </p:cxnSp>
          <p:sp>
            <p:nvSpPr>
              <p:cNvPr id="89" name="TextBox 184"/>
              <p:cNvSpPr txBox="1">
                <a:spLocks noChangeArrowheads="1"/>
              </p:cNvSpPr>
              <p:nvPr/>
            </p:nvSpPr>
            <p:spPr bwMode="auto">
              <a:xfrm>
                <a:off x="3851748" y="2501613"/>
                <a:ext cx="665051" cy="230819"/>
              </a:xfrm>
              <a:prstGeom prst="rect">
                <a:avLst/>
              </a:prstGeom>
              <a:solidFill>
                <a:srgbClr val="C00000">
                  <a:alpha val="14902"/>
                </a:srgbClr>
              </a:solidFill>
              <a:ln w="9525" cap="rnd">
                <a:solidFill>
                  <a:srgbClr val="C00000"/>
                </a:solidFill>
                <a:prstDash val="sysDot"/>
                <a:miter lim="800000"/>
                <a:headEnd/>
                <a:tailEnd/>
              </a:ln>
            </p:spPr>
            <p:txBody>
              <a:bodyPr wrap="none">
                <a:spAutoFit/>
              </a:bodyPr>
              <a:lstStyle/>
              <a:p>
                <a:pPr defTabSz="847725"/>
                <a:r>
                  <a:rPr lang="en-US" sz="1200" b="1" dirty="0">
                    <a:solidFill>
                      <a:srgbClr val="000000"/>
                    </a:solidFill>
                    <a:latin typeface="Calibri" pitchFamily="34" charset="0"/>
                  </a:rPr>
                  <a:t>23 days</a:t>
                </a:r>
              </a:p>
            </p:txBody>
          </p:sp>
        </p:grpSp>
        <p:sp>
          <p:nvSpPr>
            <p:cNvPr id="75" name="Rectangle 74"/>
            <p:cNvSpPr/>
            <p:nvPr/>
          </p:nvSpPr>
          <p:spPr>
            <a:xfrm>
              <a:off x="2895600" y="3617518"/>
              <a:ext cx="1636776" cy="254000"/>
            </a:xfrm>
            <a:prstGeom prst="rect">
              <a:avLst/>
            </a:prstGeom>
          </p:spPr>
          <p:style>
            <a:lnRef idx="0">
              <a:schemeClr val="accent1"/>
            </a:lnRef>
            <a:fillRef idx="3">
              <a:schemeClr val="accent1"/>
            </a:fillRef>
            <a:effectRef idx="3">
              <a:schemeClr val="accent1"/>
            </a:effectRef>
            <a:fontRef idx="minor">
              <a:schemeClr val="lt1"/>
            </a:fontRef>
          </p:style>
          <p:txBody>
            <a:bodyPr lIns="84899" tIns="42449" rIns="84899" bIns="42449" anchor="ctr"/>
            <a:lstStyle/>
            <a:p>
              <a:pPr algn="ctr" defTabSz="848990" fontAlgn="auto">
                <a:spcBef>
                  <a:spcPts val="0"/>
                </a:spcBef>
                <a:spcAft>
                  <a:spcPts val="0"/>
                </a:spcAft>
                <a:defRPr/>
              </a:pPr>
              <a:r>
                <a:rPr lang="en-US" sz="1200" b="1" dirty="0">
                  <a:solidFill>
                    <a:prstClr val="white"/>
                  </a:solidFill>
                </a:rPr>
                <a:t>160 days</a:t>
              </a:r>
            </a:p>
          </p:txBody>
        </p:sp>
        <p:sp>
          <p:nvSpPr>
            <p:cNvPr id="76" name="Rectangle 197"/>
            <p:cNvSpPr>
              <a:spLocks noChangeArrowheads="1"/>
            </p:cNvSpPr>
            <p:nvPr/>
          </p:nvSpPr>
          <p:spPr bwMode="auto">
            <a:xfrm>
              <a:off x="2933864" y="3894974"/>
              <a:ext cx="1447793" cy="302254"/>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900" dirty="0">
                  <a:solidFill>
                    <a:srgbClr val="000000"/>
                  </a:solidFill>
                  <a:latin typeface="Calibri" pitchFamily="34" charset="0"/>
                </a:rPr>
                <a:t>Pending to v1.0 Site Registration (US Sites)</a:t>
              </a:r>
            </a:p>
          </p:txBody>
        </p:sp>
        <p:sp>
          <p:nvSpPr>
            <p:cNvPr id="77" name="Rectangle 76"/>
            <p:cNvSpPr/>
            <p:nvPr/>
          </p:nvSpPr>
          <p:spPr>
            <a:xfrm>
              <a:off x="2895600" y="4303318"/>
              <a:ext cx="5257800" cy="254000"/>
            </a:xfrm>
            <a:prstGeom prst="rect">
              <a:avLst/>
            </a:prstGeom>
          </p:spPr>
          <p:style>
            <a:lnRef idx="0">
              <a:schemeClr val="accent4"/>
            </a:lnRef>
            <a:fillRef idx="3">
              <a:schemeClr val="accent4"/>
            </a:fillRef>
            <a:effectRef idx="3">
              <a:schemeClr val="accent4"/>
            </a:effectRef>
            <a:fontRef idx="minor">
              <a:schemeClr val="lt1"/>
            </a:fontRef>
          </p:style>
          <p:txBody>
            <a:bodyPr lIns="84899" tIns="42449" rIns="84899" bIns="42449" anchor="ctr"/>
            <a:lstStyle/>
            <a:p>
              <a:pPr algn="ctr" defTabSz="848990" fontAlgn="auto">
                <a:spcBef>
                  <a:spcPts val="0"/>
                </a:spcBef>
                <a:spcAft>
                  <a:spcPts val="0"/>
                </a:spcAft>
                <a:defRPr/>
              </a:pPr>
              <a:r>
                <a:rPr lang="en-US" sz="1200" b="1" dirty="0">
                  <a:solidFill>
                    <a:prstClr val="white"/>
                  </a:solidFill>
                </a:rPr>
                <a:t>517 days</a:t>
              </a:r>
            </a:p>
          </p:txBody>
        </p:sp>
        <p:sp>
          <p:nvSpPr>
            <p:cNvPr id="78" name="Rectangle 199"/>
            <p:cNvSpPr>
              <a:spLocks noChangeArrowheads="1"/>
            </p:cNvSpPr>
            <p:nvPr/>
          </p:nvSpPr>
          <p:spPr bwMode="auto">
            <a:xfrm>
              <a:off x="2898940" y="4607985"/>
              <a:ext cx="5029177" cy="186845"/>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900" dirty="0">
                  <a:solidFill>
                    <a:srgbClr val="000000"/>
                  </a:solidFill>
                  <a:latin typeface="Calibri" pitchFamily="34" charset="0"/>
                </a:rPr>
                <a:t>Pending to v1.0 Site Registration (Non-US Sites)</a:t>
              </a:r>
            </a:p>
          </p:txBody>
        </p:sp>
        <p:cxnSp>
          <p:nvCxnSpPr>
            <p:cNvPr id="79" name="Straight Connector 78"/>
            <p:cNvCxnSpPr/>
            <p:nvPr/>
          </p:nvCxnSpPr>
          <p:spPr>
            <a:xfrm rot="5400000" flipH="1" flipV="1">
              <a:off x="6683866" y="3039098"/>
              <a:ext cx="2939348"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0" name="Rectangle 72"/>
            <p:cNvSpPr>
              <a:spLocks noChangeArrowheads="1"/>
            </p:cNvSpPr>
            <p:nvPr/>
          </p:nvSpPr>
          <p:spPr bwMode="auto">
            <a:xfrm>
              <a:off x="3767299" y="3084074"/>
              <a:ext cx="728659" cy="417663"/>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900" dirty="0">
                  <a:solidFill>
                    <a:srgbClr val="000000"/>
                  </a:solidFill>
                  <a:latin typeface="Calibri" pitchFamily="34" charset="0"/>
                </a:rPr>
                <a:t>Open to Accrual to Enrolling</a:t>
              </a:r>
            </a:p>
          </p:txBody>
        </p:sp>
        <p:sp>
          <p:nvSpPr>
            <p:cNvPr id="81" name="Rectangle 89"/>
            <p:cNvSpPr>
              <a:spLocks noChangeArrowheads="1"/>
            </p:cNvSpPr>
            <p:nvPr/>
          </p:nvSpPr>
          <p:spPr bwMode="auto">
            <a:xfrm>
              <a:off x="2286167" y="98428"/>
              <a:ext cx="4648178" cy="289701"/>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1700" b="1" dirty="0">
                  <a:solidFill>
                    <a:srgbClr val="000000"/>
                  </a:solidFill>
                  <a:latin typeface="Calibri" pitchFamily="34" charset="0"/>
                </a:rPr>
                <a:t>Protocol Timeline Summary</a:t>
              </a:r>
            </a:p>
          </p:txBody>
        </p:sp>
        <p:sp>
          <p:nvSpPr>
            <p:cNvPr id="82" name="Rectangle 91"/>
            <p:cNvSpPr>
              <a:spLocks noChangeArrowheads="1"/>
            </p:cNvSpPr>
            <p:nvPr/>
          </p:nvSpPr>
          <p:spPr bwMode="auto">
            <a:xfrm>
              <a:off x="-177621" y="1236068"/>
              <a:ext cx="685797" cy="456133"/>
            </a:xfrm>
            <a:prstGeom prst="rect">
              <a:avLst/>
            </a:prstGeom>
            <a:solidFill>
              <a:schemeClr val="bg1"/>
            </a:solidFill>
            <a:ln w="9525">
              <a:noFill/>
              <a:miter lim="800000"/>
              <a:headEnd/>
              <a:tailEnd/>
            </a:ln>
          </p:spPr>
          <p:txBody>
            <a:bodyPr lIns="84899" tIns="42449" rIns="84899" bIns="42449">
              <a:spAutoFit/>
            </a:bodyPr>
            <a:lstStyle/>
            <a:p>
              <a:pPr algn="ctr" defTabSz="847725"/>
              <a:r>
                <a:rPr lang="en-US" sz="1000" dirty="0">
                  <a:solidFill>
                    <a:srgbClr val="000000"/>
                  </a:solidFill>
                  <a:latin typeface="Calibri" pitchFamily="34" charset="0"/>
                </a:rPr>
                <a:t>Receipt to Review (single)</a:t>
              </a:r>
            </a:p>
          </p:txBody>
        </p:sp>
        <p:sp>
          <p:nvSpPr>
            <p:cNvPr id="83" name="TextBox 119"/>
            <p:cNvSpPr txBox="1">
              <a:spLocks noChangeArrowheads="1"/>
            </p:cNvSpPr>
            <p:nvPr/>
          </p:nvSpPr>
          <p:spPr bwMode="auto">
            <a:xfrm rot="-2469689">
              <a:off x="2656053" y="1339250"/>
              <a:ext cx="735009" cy="231497"/>
            </a:xfrm>
            <a:prstGeom prst="rect">
              <a:avLst/>
            </a:prstGeom>
            <a:solidFill>
              <a:schemeClr val="bg1"/>
            </a:solidFill>
            <a:ln w="9525">
              <a:solidFill>
                <a:srgbClr val="C00000"/>
              </a:solidFill>
              <a:prstDash val="sysDot"/>
              <a:miter lim="800000"/>
              <a:headEnd/>
              <a:tailEnd/>
            </a:ln>
          </p:spPr>
          <p:txBody>
            <a:bodyPr wrap="none" lIns="84899" tIns="42449" rIns="84899" bIns="42449">
              <a:spAutoFit/>
            </a:bodyPr>
            <a:lstStyle/>
            <a:p>
              <a:pPr defTabSz="847725"/>
              <a:r>
                <a:rPr lang="en-US" sz="1200" b="1" dirty="0">
                  <a:solidFill>
                    <a:srgbClr val="000000"/>
                  </a:solidFill>
                  <a:latin typeface="Calibri" pitchFamily="34" charset="0"/>
                </a:rPr>
                <a:t>233 days</a:t>
              </a:r>
            </a:p>
          </p:txBody>
        </p:sp>
        <p:sp>
          <p:nvSpPr>
            <p:cNvPr id="84" name="TextBox 94"/>
            <p:cNvSpPr txBox="1">
              <a:spLocks noChangeArrowheads="1"/>
            </p:cNvSpPr>
            <p:nvPr/>
          </p:nvSpPr>
          <p:spPr bwMode="auto">
            <a:xfrm rot="-2469689">
              <a:off x="3927635" y="654019"/>
              <a:ext cx="735009" cy="231497"/>
            </a:xfrm>
            <a:prstGeom prst="rect">
              <a:avLst/>
            </a:prstGeom>
            <a:solidFill>
              <a:schemeClr val="bg1"/>
            </a:solidFill>
            <a:ln w="9525">
              <a:solidFill>
                <a:srgbClr val="C00000"/>
              </a:solidFill>
              <a:prstDash val="sysDot"/>
              <a:miter lim="800000"/>
              <a:headEnd/>
              <a:tailEnd/>
            </a:ln>
          </p:spPr>
          <p:txBody>
            <a:bodyPr wrap="none" lIns="84899" tIns="42449" rIns="84899" bIns="42449">
              <a:spAutoFit/>
            </a:bodyPr>
            <a:lstStyle/>
            <a:p>
              <a:pPr defTabSz="847725"/>
              <a:r>
                <a:rPr lang="en-US" sz="1200" b="1" dirty="0">
                  <a:solidFill>
                    <a:srgbClr val="000000"/>
                  </a:solidFill>
                  <a:latin typeface="Calibri" pitchFamily="34" charset="0"/>
                </a:rPr>
                <a:t>358 days</a:t>
              </a:r>
            </a:p>
          </p:txBody>
        </p:sp>
        <p:sp>
          <p:nvSpPr>
            <p:cNvPr id="85" name="TextBox 101"/>
            <p:cNvSpPr txBox="1">
              <a:spLocks noChangeArrowheads="1"/>
            </p:cNvSpPr>
            <p:nvPr/>
          </p:nvSpPr>
          <p:spPr bwMode="auto">
            <a:xfrm rot="-2469689">
              <a:off x="4181634" y="827311"/>
              <a:ext cx="735009" cy="231497"/>
            </a:xfrm>
            <a:prstGeom prst="rect">
              <a:avLst/>
            </a:prstGeom>
            <a:solidFill>
              <a:schemeClr val="bg1"/>
            </a:solidFill>
            <a:ln w="9525">
              <a:solidFill>
                <a:srgbClr val="C00000"/>
              </a:solidFill>
              <a:prstDash val="sysDot"/>
              <a:miter lim="800000"/>
              <a:headEnd/>
              <a:tailEnd/>
            </a:ln>
          </p:spPr>
          <p:txBody>
            <a:bodyPr wrap="none" lIns="84899" tIns="42449" rIns="84899" bIns="42449">
              <a:spAutoFit/>
            </a:bodyPr>
            <a:lstStyle/>
            <a:p>
              <a:pPr defTabSz="847725"/>
              <a:r>
                <a:rPr lang="en-US" sz="1200" b="1" dirty="0">
                  <a:solidFill>
                    <a:srgbClr val="000000"/>
                  </a:solidFill>
                  <a:latin typeface="Calibri" pitchFamily="34" charset="0"/>
                </a:rPr>
                <a:t>381 days</a:t>
              </a:r>
            </a:p>
          </p:txBody>
        </p:sp>
        <p:cxnSp>
          <p:nvCxnSpPr>
            <p:cNvPr id="86" name="Straight Connector 85"/>
            <p:cNvCxnSpPr/>
            <p:nvPr/>
          </p:nvCxnSpPr>
          <p:spPr>
            <a:xfrm rot="5400000" flipH="1" flipV="1">
              <a:off x="6019685" y="2552955"/>
              <a:ext cx="4877307" cy="0"/>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117"/>
            <p:cNvSpPr txBox="1">
              <a:spLocks noChangeArrowheads="1"/>
            </p:cNvSpPr>
            <p:nvPr/>
          </p:nvSpPr>
          <p:spPr bwMode="auto">
            <a:xfrm>
              <a:off x="8288478" y="4995576"/>
              <a:ext cx="344485" cy="186521"/>
            </a:xfrm>
            <a:prstGeom prst="rect">
              <a:avLst/>
            </a:prstGeom>
            <a:noFill/>
            <a:ln w="9525">
              <a:noFill/>
              <a:miter lim="800000"/>
              <a:headEnd/>
              <a:tailEnd/>
            </a:ln>
          </p:spPr>
          <p:txBody>
            <a:bodyPr wrap="none" lIns="84899" tIns="42449" rIns="84899" bIns="42449">
              <a:spAutoFit/>
            </a:bodyPr>
            <a:lstStyle/>
            <a:p>
              <a:pPr defTabSz="847725"/>
              <a:r>
                <a:rPr lang="en-US" sz="900" dirty="0">
                  <a:solidFill>
                    <a:srgbClr val="000000"/>
                  </a:solidFill>
                  <a:latin typeface="Calibri" pitchFamily="34" charset="0"/>
                </a:rPr>
                <a:t>780</a:t>
              </a:r>
            </a:p>
          </p:txBody>
        </p:sp>
      </p:grpSp>
      <p:sp>
        <p:nvSpPr>
          <p:cNvPr id="92" name="Rectangle 1"/>
          <p:cNvSpPr>
            <a:spLocks noChangeArrowheads="1"/>
          </p:cNvSpPr>
          <p:nvPr/>
        </p:nvSpPr>
        <p:spPr bwMode="auto">
          <a:xfrm>
            <a:off x="0" y="6427113"/>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Kagan, J. and Trochim, W. (2009). Integrating Evaluation with Business Process Modeling for Increased Efficiency and Faster Results in HIV/AIDS Clinical Trials Research. Presentation at the Annual Conference of the American Evaluation Association, Orlando, Florida, November, 2009.</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234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CTSA IRB &amp; Contracts Pilots</a:t>
            </a:r>
            <a:endParaRPr lang="en-US" dirty="0"/>
          </a:p>
        </p:txBody>
      </p:sp>
      <p:sp>
        <p:nvSpPr>
          <p:cNvPr id="3" name="Content Placeholder 2"/>
          <p:cNvSpPr>
            <a:spLocks noGrp="1"/>
          </p:cNvSpPr>
          <p:nvPr>
            <p:ph idx="1"/>
          </p:nvPr>
        </p:nvSpPr>
        <p:spPr/>
        <p:txBody>
          <a:bodyPr/>
          <a:lstStyle/>
          <a:p>
            <a:pPr>
              <a:buNone/>
            </a:pPr>
            <a:r>
              <a:rPr lang="en-US" sz="1900" dirty="0" smtClean="0"/>
              <a:t>Some caveats:</a:t>
            </a:r>
          </a:p>
          <a:p>
            <a:r>
              <a:rPr lang="en-US" sz="1900" dirty="0" smtClean="0"/>
              <a:t>The following two examples describe research in progress that is being conducted under the auspices of the cross-national Strategic Goal #1 Committee of the Clinical and Translational Science Award (CTSA) centers. </a:t>
            </a:r>
          </a:p>
          <a:p>
            <a:r>
              <a:rPr lang="en-US" sz="1900" dirty="0" smtClean="0"/>
              <a:t>These two examples are provided only to illustrate the idea of time-based process analyses and how they might look in real-world settings.</a:t>
            </a:r>
          </a:p>
          <a:p>
            <a:r>
              <a:rPr lang="en-US" sz="1900" dirty="0" smtClean="0"/>
              <a:t>The primary intent of these pilots was to explore the feasibility of collecting such data and the potential interpretability and usefulness of results.</a:t>
            </a:r>
          </a:p>
          <a:p>
            <a:r>
              <a:rPr lang="en-US" sz="1900" dirty="0" smtClean="0"/>
              <a:t>Across the CTSA sites there is considerable variability in the processes used in IRB reviews and contract negotiations. The centers agreed on the milestones described here for use in these pilot studies. Based on this initial work they are actively discussing methodological options for future work of this type. </a:t>
            </a:r>
          </a:p>
          <a:p>
            <a:r>
              <a:rPr lang="en-US" sz="1900" dirty="0" smtClean="0"/>
              <a:t>The analysis is still in progress and has not yet been published, and consequently is still subject to review and potential revision.</a:t>
            </a:r>
          </a:p>
          <a:p>
            <a:r>
              <a:rPr lang="en-US" sz="1900" dirty="0" smtClean="0"/>
              <a:t>Please do not quote or cite any results from this work.</a:t>
            </a:r>
            <a:endParaRPr lang="en-US" sz="1900" dirty="0"/>
          </a:p>
        </p:txBody>
      </p:sp>
    </p:spTree>
    <p:custDataLst>
      <p:tags r:id="rId1"/>
    </p:custDataLst>
  </p:cSld>
  <p:clrMapOvr>
    <a:masterClrMapping/>
  </p:clrMapOvr>
  <p:transition advTm="69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Retrospective design</a:t>
            </a:r>
          </a:p>
          <a:p>
            <a:r>
              <a:rPr lang="en-US" dirty="0" smtClean="0"/>
              <a:t>Institutional characteristics questions</a:t>
            </a:r>
          </a:p>
          <a:p>
            <a:r>
              <a:rPr lang="en-US" dirty="0" smtClean="0"/>
              <a:t>Process questions</a:t>
            </a:r>
          </a:p>
          <a:p>
            <a:r>
              <a:rPr lang="en-US" dirty="0" smtClean="0"/>
              <a:t>Metrics were collected on a </a:t>
            </a:r>
            <a:r>
              <a:rPr lang="en-US" dirty="0" smtClean="0">
                <a:solidFill>
                  <a:schemeClr val="accent1">
                    <a:lumMod val="75000"/>
                  </a:schemeClr>
                </a:solidFill>
              </a:rPr>
              <a:t>maximum of 25 </a:t>
            </a:r>
            <a:r>
              <a:rPr lang="en-US" dirty="0" smtClean="0"/>
              <a:t>consecutive clinical trials that received IRB approval for a period of one calendar month.  Studies were limited to initial protocols that received full board approvals during February 2009. </a:t>
            </a:r>
          </a:p>
          <a:p>
            <a:r>
              <a:rPr lang="en-US" dirty="0" smtClean="0"/>
              <a:t>34 IRB sites at 33 CTSAs</a:t>
            </a:r>
          </a:p>
          <a:p>
            <a:r>
              <a:rPr lang="en-US" dirty="0" smtClean="0"/>
              <a:t>425 protocols</a:t>
            </a:r>
          </a:p>
        </p:txBody>
      </p:sp>
      <p:sp>
        <p:nvSpPr>
          <p:cNvPr id="3" name="Title 2"/>
          <p:cNvSpPr>
            <a:spLocks noGrp="1"/>
          </p:cNvSpPr>
          <p:nvPr>
            <p:ph type="title"/>
          </p:nvPr>
        </p:nvSpPr>
        <p:spPr/>
        <p:txBody>
          <a:bodyPr/>
          <a:lstStyle/>
          <a:p>
            <a:r>
              <a:rPr lang="en-US" dirty="0" smtClean="0"/>
              <a:t>CTSA IRB Study Design</a:t>
            </a:r>
            <a:endParaRPr lang="en-US" dirty="0"/>
          </a:p>
        </p:txBody>
      </p:sp>
    </p:spTree>
  </p:cSld>
  <p:clrMapOvr>
    <a:masterClrMapping/>
  </p:clrMapOvr>
  <p:transition advTm="3145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IRB Results</a:t>
            </a:r>
            <a:endParaRPr lang="en-US" dirty="0"/>
          </a:p>
        </p:txBody>
      </p:sp>
      <p:grpSp>
        <p:nvGrpSpPr>
          <p:cNvPr id="101" name="Group 100"/>
          <p:cNvGrpSpPr/>
          <p:nvPr/>
        </p:nvGrpSpPr>
        <p:grpSpPr>
          <a:xfrm>
            <a:off x="609600" y="2085201"/>
            <a:ext cx="8153400" cy="1028700"/>
            <a:chOff x="609600" y="2085201"/>
            <a:chExt cx="8153400" cy="1028700"/>
          </a:xfrm>
        </p:grpSpPr>
        <p:sp>
          <p:nvSpPr>
            <p:cNvPr id="11" name="Right Arrow 10"/>
            <p:cNvSpPr/>
            <p:nvPr/>
          </p:nvSpPr>
          <p:spPr>
            <a:xfrm>
              <a:off x="1447800" y="2504301"/>
              <a:ext cx="3048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12" name="Rounded Rectangle 11"/>
            <p:cNvSpPr/>
            <p:nvPr/>
          </p:nvSpPr>
          <p:spPr bwMode="auto">
            <a:xfrm>
              <a:off x="609600"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Application</a:t>
              </a:r>
            </a:p>
            <a:p>
              <a:pPr algn="ctr">
                <a:defRPr/>
              </a:pPr>
              <a:r>
                <a:rPr lang="en-US" sz="1050" dirty="0" smtClean="0">
                  <a:solidFill>
                    <a:srgbClr val="000000">
                      <a:lumMod val="75000"/>
                      <a:lumOff val="25000"/>
                    </a:srgbClr>
                  </a:solidFill>
                  <a:cs typeface="Arial" charset="0"/>
                </a:rPr>
                <a:t>Received</a:t>
              </a:r>
              <a:endParaRPr lang="en-US" sz="1050" dirty="0">
                <a:solidFill>
                  <a:srgbClr val="000000">
                    <a:lumMod val="75000"/>
                    <a:lumOff val="25000"/>
                  </a:srgbClr>
                </a:solidFill>
                <a:cs typeface="Arial" charset="0"/>
              </a:endParaRPr>
            </a:p>
          </p:txBody>
        </p:sp>
        <p:sp>
          <p:nvSpPr>
            <p:cNvPr id="13" name="Rounded Rectangle 12"/>
            <p:cNvSpPr/>
            <p:nvPr/>
          </p:nvSpPr>
          <p:spPr bwMode="auto">
            <a:xfrm>
              <a:off x="1786581"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Pre-Review</a:t>
              </a:r>
            </a:p>
            <a:p>
              <a:pPr algn="ctr">
                <a:defRPr/>
              </a:pPr>
              <a:r>
                <a:rPr lang="en-US" sz="1050" dirty="0" smtClean="0">
                  <a:solidFill>
                    <a:srgbClr val="000000">
                      <a:lumMod val="75000"/>
                      <a:lumOff val="25000"/>
                    </a:srgbClr>
                  </a:solidFill>
                  <a:cs typeface="Arial" charset="0"/>
                </a:rPr>
                <a:t>Change</a:t>
              </a:r>
            </a:p>
            <a:p>
              <a:pPr algn="ctr">
                <a:defRPr/>
              </a:pPr>
              <a:r>
                <a:rPr lang="en-US" sz="1050" dirty="0" smtClean="0">
                  <a:solidFill>
                    <a:srgbClr val="000000">
                      <a:lumMod val="75000"/>
                      <a:lumOff val="25000"/>
                    </a:srgbClr>
                  </a:solidFill>
                  <a:cs typeface="Arial" charset="0"/>
                </a:rPr>
                <a:t>Requests </a:t>
              </a:r>
            </a:p>
            <a:p>
              <a:pPr algn="ctr">
                <a:defRPr/>
              </a:pPr>
              <a:r>
                <a:rPr lang="en-US" sz="1050" dirty="0" smtClean="0">
                  <a:solidFill>
                    <a:srgbClr val="000000">
                      <a:lumMod val="75000"/>
                      <a:lumOff val="25000"/>
                    </a:srgbClr>
                  </a:solidFill>
                  <a:cs typeface="Arial" charset="0"/>
                </a:rPr>
                <a:t>Sent to PI</a:t>
              </a:r>
              <a:endParaRPr lang="en-US" sz="1050" dirty="0">
                <a:solidFill>
                  <a:srgbClr val="000000">
                    <a:lumMod val="75000"/>
                    <a:lumOff val="25000"/>
                  </a:srgbClr>
                </a:solidFill>
                <a:cs typeface="Arial" charset="0"/>
              </a:endParaRPr>
            </a:p>
          </p:txBody>
        </p:sp>
        <p:sp>
          <p:nvSpPr>
            <p:cNvPr id="14" name="Rounded Rectangle 13"/>
            <p:cNvSpPr/>
            <p:nvPr/>
          </p:nvSpPr>
          <p:spPr bwMode="auto">
            <a:xfrm>
              <a:off x="3005781"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PI</a:t>
              </a:r>
            </a:p>
            <a:p>
              <a:pPr algn="ctr">
                <a:defRPr/>
              </a:pPr>
              <a:r>
                <a:rPr lang="en-US" sz="1050" dirty="0" smtClean="0">
                  <a:solidFill>
                    <a:srgbClr val="000000">
                      <a:lumMod val="75000"/>
                      <a:lumOff val="25000"/>
                    </a:srgbClr>
                  </a:solidFill>
                  <a:cs typeface="Arial" charset="0"/>
                </a:rPr>
                <a:t>Resubmits</a:t>
              </a:r>
            </a:p>
            <a:p>
              <a:pPr algn="ctr">
                <a:defRPr/>
              </a:pPr>
              <a:r>
                <a:rPr lang="en-US" sz="1050" dirty="0">
                  <a:solidFill>
                    <a:srgbClr val="000000">
                      <a:lumMod val="75000"/>
                      <a:lumOff val="25000"/>
                    </a:srgbClr>
                  </a:solidFill>
                  <a:cs typeface="Arial" charset="0"/>
                </a:rPr>
                <a:t>Pre-Review</a:t>
              </a:r>
            </a:p>
            <a:p>
              <a:pPr algn="ctr">
                <a:defRPr/>
              </a:pPr>
              <a:r>
                <a:rPr lang="en-US" sz="1050" dirty="0" smtClean="0">
                  <a:solidFill>
                    <a:srgbClr val="000000">
                      <a:lumMod val="75000"/>
                      <a:lumOff val="25000"/>
                    </a:srgbClr>
                  </a:solidFill>
                  <a:cs typeface="Arial" charset="0"/>
                </a:rPr>
                <a:t>Changes</a:t>
              </a:r>
              <a:endParaRPr lang="en-US" sz="1050" dirty="0">
                <a:solidFill>
                  <a:srgbClr val="000000">
                    <a:lumMod val="75000"/>
                    <a:lumOff val="25000"/>
                  </a:srgbClr>
                </a:solidFill>
                <a:cs typeface="Arial" charset="0"/>
              </a:endParaRPr>
            </a:p>
          </p:txBody>
        </p:sp>
        <p:sp>
          <p:nvSpPr>
            <p:cNvPr id="45" name="Rounded Rectangle 44"/>
            <p:cNvSpPr/>
            <p:nvPr/>
          </p:nvSpPr>
          <p:spPr bwMode="auto">
            <a:xfrm>
              <a:off x="4224981"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 of</a:t>
              </a:r>
            </a:p>
            <a:p>
              <a:pPr algn="ctr">
                <a:defRPr/>
              </a:pPr>
              <a:r>
                <a:rPr lang="en-US" sz="1050" dirty="0" smtClean="0">
                  <a:solidFill>
                    <a:srgbClr val="000000">
                      <a:lumMod val="75000"/>
                      <a:lumOff val="25000"/>
                    </a:srgbClr>
                  </a:solidFill>
                  <a:cs typeface="Arial" charset="0"/>
                </a:rPr>
                <a:t>First Full IRB</a:t>
              </a:r>
            </a:p>
            <a:p>
              <a:pPr algn="ctr">
                <a:defRPr/>
              </a:pPr>
              <a:r>
                <a:rPr lang="en-US" sz="1050" dirty="0" smtClean="0">
                  <a:solidFill>
                    <a:srgbClr val="000000">
                      <a:lumMod val="75000"/>
                      <a:lumOff val="25000"/>
                    </a:srgbClr>
                  </a:solidFill>
                  <a:cs typeface="Arial" charset="0"/>
                </a:rPr>
                <a:t>Review</a:t>
              </a:r>
              <a:endParaRPr lang="en-US" sz="1050" dirty="0">
                <a:solidFill>
                  <a:srgbClr val="000000">
                    <a:lumMod val="75000"/>
                    <a:lumOff val="25000"/>
                  </a:srgbClr>
                </a:solidFill>
                <a:cs typeface="Arial" charset="0"/>
              </a:endParaRPr>
            </a:p>
          </p:txBody>
        </p:sp>
        <p:sp>
          <p:nvSpPr>
            <p:cNvPr id="46" name="Rounded Rectangle 45"/>
            <p:cNvSpPr/>
            <p:nvPr/>
          </p:nvSpPr>
          <p:spPr bwMode="auto">
            <a:xfrm>
              <a:off x="5444181"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Post-Review</a:t>
              </a:r>
            </a:p>
            <a:p>
              <a:pPr algn="ctr">
                <a:defRPr/>
              </a:pPr>
              <a:r>
                <a:rPr lang="en-US" sz="1050" dirty="0" smtClean="0">
                  <a:solidFill>
                    <a:srgbClr val="000000">
                      <a:lumMod val="75000"/>
                      <a:lumOff val="25000"/>
                    </a:srgbClr>
                  </a:solidFill>
                  <a:cs typeface="Arial" charset="0"/>
                </a:rPr>
                <a:t>Change</a:t>
              </a:r>
            </a:p>
            <a:p>
              <a:pPr algn="ctr">
                <a:defRPr/>
              </a:pPr>
              <a:r>
                <a:rPr lang="en-US" sz="1050" dirty="0" smtClean="0">
                  <a:solidFill>
                    <a:srgbClr val="000000">
                      <a:lumMod val="75000"/>
                      <a:lumOff val="25000"/>
                    </a:srgbClr>
                  </a:solidFill>
                  <a:cs typeface="Arial" charset="0"/>
                </a:rPr>
                <a:t>Requests </a:t>
              </a:r>
            </a:p>
            <a:p>
              <a:pPr algn="ctr">
                <a:defRPr/>
              </a:pPr>
              <a:r>
                <a:rPr lang="en-US" sz="1050" dirty="0" smtClean="0">
                  <a:solidFill>
                    <a:srgbClr val="000000">
                      <a:lumMod val="75000"/>
                      <a:lumOff val="25000"/>
                    </a:srgbClr>
                  </a:solidFill>
                  <a:cs typeface="Arial" charset="0"/>
                </a:rPr>
                <a:t>Sent to PI</a:t>
              </a:r>
              <a:endParaRPr lang="en-US" sz="1050" dirty="0">
                <a:solidFill>
                  <a:srgbClr val="000000">
                    <a:lumMod val="75000"/>
                    <a:lumOff val="25000"/>
                  </a:srgbClr>
                </a:solidFill>
                <a:cs typeface="Arial" charset="0"/>
              </a:endParaRPr>
            </a:p>
          </p:txBody>
        </p:sp>
        <p:sp>
          <p:nvSpPr>
            <p:cNvPr id="47" name="Rounded Rectangle 46"/>
            <p:cNvSpPr/>
            <p:nvPr/>
          </p:nvSpPr>
          <p:spPr bwMode="auto">
            <a:xfrm>
              <a:off x="6663381"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PI</a:t>
              </a:r>
            </a:p>
            <a:p>
              <a:pPr algn="ctr">
                <a:defRPr/>
              </a:pPr>
              <a:r>
                <a:rPr lang="en-US" sz="1050" dirty="0" smtClean="0">
                  <a:solidFill>
                    <a:srgbClr val="000000">
                      <a:lumMod val="75000"/>
                      <a:lumOff val="25000"/>
                    </a:srgbClr>
                  </a:solidFill>
                  <a:cs typeface="Arial" charset="0"/>
                </a:rPr>
                <a:t>Resubmits</a:t>
              </a:r>
            </a:p>
            <a:p>
              <a:pPr algn="ctr">
                <a:defRPr/>
              </a:pPr>
              <a:r>
                <a:rPr lang="en-US" sz="1050" dirty="0" smtClean="0">
                  <a:solidFill>
                    <a:srgbClr val="000000">
                      <a:lumMod val="75000"/>
                      <a:lumOff val="25000"/>
                    </a:srgbClr>
                  </a:solidFill>
                  <a:cs typeface="Arial" charset="0"/>
                </a:rPr>
                <a:t>Post-Review</a:t>
              </a:r>
              <a:endParaRPr lang="en-US" sz="1050" dirty="0">
                <a:solidFill>
                  <a:srgbClr val="000000">
                    <a:lumMod val="75000"/>
                    <a:lumOff val="25000"/>
                  </a:srgbClr>
                </a:solidFill>
                <a:cs typeface="Arial" charset="0"/>
              </a:endParaRPr>
            </a:p>
            <a:p>
              <a:pPr algn="ctr">
                <a:defRPr/>
              </a:pPr>
              <a:r>
                <a:rPr lang="en-US" sz="1050" dirty="0" smtClean="0">
                  <a:solidFill>
                    <a:srgbClr val="000000">
                      <a:lumMod val="75000"/>
                      <a:lumOff val="25000"/>
                    </a:srgbClr>
                  </a:solidFill>
                  <a:cs typeface="Arial" charset="0"/>
                </a:rPr>
                <a:t>Changes</a:t>
              </a:r>
              <a:endParaRPr lang="en-US" sz="1050" dirty="0">
                <a:solidFill>
                  <a:srgbClr val="000000">
                    <a:lumMod val="75000"/>
                    <a:lumOff val="25000"/>
                  </a:srgbClr>
                </a:solidFill>
                <a:cs typeface="Arial" charset="0"/>
              </a:endParaRPr>
            </a:p>
          </p:txBody>
        </p:sp>
        <p:sp>
          <p:nvSpPr>
            <p:cNvPr id="48" name="Rounded Rectangle 47"/>
            <p:cNvSpPr/>
            <p:nvPr/>
          </p:nvSpPr>
          <p:spPr bwMode="auto">
            <a:xfrm>
              <a:off x="7882581" y="2085201"/>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Date</a:t>
              </a:r>
            </a:p>
            <a:p>
              <a:pPr algn="ctr">
                <a:defRPr/>
              </a:pPr>
              <a:r>
                <a:rPr lang="en-US" sz="1050" dirty="0" smtClean="0">
                  <a:solidFill>
                    <a:srgbClr val="000000">
                      <a:lumMod val="75000"/>
                      <a:lumOff val="25000"/>
                    </a:srgbClr>
                  </a:solidFill>
                  <a:cs typeface="Arial" charset="0"/>
                </a:rPr>
                <a:t>Of Final</a:t>
              </a:r>
            </a:p>
            <a:p>
              <a:pPr algn="ctr">
                <a:defRPr/>
              </a:pPr>
              <a:r>
                <a:rPr lang="en-US" sz="1050" dirty="0" smtClean="0">
                  <a:solidFill>
                    <a:srgbClr val="000000">
                      <a:lumMod val="75000"/>
                      <a:lumOff val="25000"/>
                    </a:srgbClr>
                  </a:solidFill>
                  <a:cs typeface="Arial" charset="0"/>
                </a:rPr>
                <a:t>IRB</a:t>
              </a:r>
            </a:p>
            <a:p>
              <a:pPr algn="ctr">
                <a:defRPr/>
              </a:pPr>
              <a:r>
                <a:rPr lang="en-US" sz="1050" dirty="0" smtClean="0">
                  <a:solidFill>
                    <a:srgbClr val="000000">
                      <a:lumMod val="75000"/>
                      <a:lumOff val="25000"/>
                    </a:srgbClr>
                  </a:solidFill>
                  <a:cs typeface="Arial" charset="0"/>
                </a:rPr>
                <a:t>Approval</a:t>
              </a:r>
              <a:endParaRPr lang="en-US" sz="1050" dirty="0">
                <a:solidFill>
                  <a:srgbClr val="000000">
                    <a:lumMod val="75000"/>
                    <a:lumOff val="25000"/>
                  </a:srgbClr>
                </a:solidFill>
                <a:cs typeface="Arial" charset="0"/>
              </a:endParaRPr>
            </a:p>
          </p:txBody>
        </p:sp>
        <p:sp>
          <p:nvSpPr>
            <p:cNvPr id="59" name="Right Arrow 58"/>
            <p:cNvSpPr/>
            <p:nvPr/>
          </p:nvSpPr>
          <p:spPr>
            <a:xfrm>
              <a:off x="2667000" y="2504301"/>
              <a:ext cx="3048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60" name="Right Arrow 59"/>
            <p:cNvSpPr/>
            <p:nvPr/>
          </p:nvSpPr>
          <p:spPr>
            <a:xfrm>
              <a:off x="3886200" y="2504301"/>
              <a:ext cx="3048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61" name="Right Arrow 60"/>
            <p:cNvSpPr/>
            <p:nvPr/>
          </p:nvSpPr>
          <p:spPr>
            <a:xfrm>
              <a:off x="5105400" y="2504301"/>
              <a:ext cx="3048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62" name="Right Arrow 61"/>
            <p:cNvSpPr/>
            <p:nvPr/>
          </p:nvSpPr>
          <p:spPr>
            <a:xfrm>
              <a:off x="6324600" y="2504301"/>
              <a:ext cx="3048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63" name="Right Arrow 62"/>
            <p:cNvSpPr/>
            <p:nvPr/>
          </p:nvSpPr>
          <p:spPr>
            <a:xfrm>
              <a:off x="7543800" y="2504301"/>
              <a:ext cx="3048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grpSp>
      <p:grpSp>
        <p:nvGrpSpPr>
          <p:cNvPr id="102" name="Group 101"/>
          <p:cNvGrpSpPr/>
          <p:nvPr/>
        </p:nvGrpSpPr>
        <p:grpSpPr>
          <a:xfrm>
            <a:off x="4665186" y="1183902"/>
            <a:ext cx="2421417" cy="902889"/>
            <a:chOff x="4665186" y="1183902"/>
            <a:chExt cx="2421417" cy="902889"/>
          </a:xfrm>
        </p:grpSpPr>
        <p:sp>
          <p:nvSpPr>
            <p:cNvPr id="65" name="TextBox 64"/>
            <p:cNvSpPr txBox="1"/>
            <p:nvPr/>
          </p:nvSpPr>
          <p:spPr>
            <a:xfrm>
              <a:off x="5181600" y="1831285"/>
              <a:ext cx="1467068" cy="253916"/>
            </a:xfrm>
            <a:prstGeom prst="rect">
              <a:avLst/>
            </a:prstGeom>
            <a:noFill/>
          </p:spPr>
          <p:txBody>
            <a:bodyPr wrap="none" rtlCol="0">
              <a:spAutoFit/>
            </a:bodyPr>
            <a:lstStyle/>
            <a:p>
              <a:r>
                <a:rPr lang="en-US" sz="1050" dirty="0" smtClean="0"/>
                <a:t>Number of IRB Reviews</a:t>
              </a:r>
              <a:endParaRPr lang="en-US" sz="1050" dirty="0"/>
            </a:p>
          </p:txBody>
        </p:sp>
        <p:cxnSp>
          <p:nvCxnSpPr>
            <p:cNvPr id="64" name="Elbow Connector 35"/>
            <p:cNvCxnSpPr>
              <a:endCxn id="45" idx="0"/>
            </p:cNvCxnSpPr>
            <p:nvPr/>
          </p:nvCxnSpPr>
          <p:spPr>
            <a:xfrm rot="10800000">
              <a:off x="4665192" y="2085201"/>
              <a:ext cx="2421411" cy="1588"/>
            </a:xfrm>
            <a:prstGeom prst="bentConnector4">
              <a:avLst>
                <a:gd name="adj1" fmla="val 242"/>
                <a:gd name="adj2" fmla="val 1818659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35"/>
            <p:cNvCxnSpPr/>
            <p:nvPr/>
          </p:nvCxnSpPr>
          <p:spPr>
            <a:xfrm rot="10800000">
              <a:off x="4665189" y="2085202"/>
              <a:ext cx="2421411" cy="1588"/>
            </a:xfrm>
            <a:prstGeom prst="bentConnector4">
              <a:avLst>
                <a:gd name="adj1" fmla="val 242"/>
                <a:gd name="adj2" fmla="val 3073653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35"/>
            <p:cNvCxnSpPr/>
            <p:nvPr/>
          </p:nvCxnSpPr>
          <p:spPr>
            <a:xfrm rot="10800000">
              <a:off x="4665186" y="2085203"/>
              <a:ext cx="2421411" cy="1588"/>
            </a:xfrm>
            <a:prstGeom prst="bentConnector4">
              <a:avLst>
                <a:gd name="adj1" fmla="val 242"/>
                <a:gd name="adj2" fmla="val 44024636"/>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5334000" y="1183902"/>
              <a:ext cx="990600" cy="276999"/>
            </a:xfrm>
            <a:prstGeom prst="rect">
              <a:avLst/>
            </a:prstGeom>
          </p:spPr>
          <p:txBody>
            <a:bodyPr wrap="square">
              <a:spAutoFit/>
            </a:bodyPr>
            <a:lstStyle/>
            <a:p>
              <a:r>
                <a:rPr lang="en-US" sz="1200" dirty="0" smtClean="0"/>
                <a:t>4x = .7% </a:t>
              </a:r>
              <a:endParaRPr lang="en-US" sz="1200" dirty="0"/>
            </a:p>
          </p:txBody>
        </p:sp>
        <p:sp>
          <p:nvSpPr>
            <p:cNvPr id="96" name="Rectangle 95"/>
            <p:cNvSpPr/>
            <p:nvPr/>
          </p:nvSpPr>
          <p:spPr>
            <a:xfrm>
              <a:off x="5351584" y="1386171"/>
              <a:ext cx="1066800" cy="276999"/>
            </a:xfrm>
            <a:prstGeom prst="rect">
              <a:avLst/>
            </a:prstGeom>
          </p:spPr>
          <p:txBody>
            <a:bodyPr wrap="square">
              <a:spAutoFit/>
            </a:bodyPr>
            <a:lstStyle/>
            <a:p>
              <a:r>
                <a:rPr lang="en-US" sz="1200" dirty="0" smtClean="0"/>
                <a:t>3x = 3.1%</a:t>
              </a:r>
              <a:endParaRPr lang="en-US" sz="1200" dirty="0"/>
            </a:p>
          </p:txBody>
        </p:sp>
        <p:sp>
          <p:nvSpPr>
            <p:cNvPr id="97" name="Rectangle 96"/>
            <p:cNvSpPr/>
            <p:nvPr/>
          </p:nvSpPr>
          <p:spPr>
            <a:xfrm>
              <a:off x="5345723" y="1579602"/>
              <a:ext cx="1143000" cy="276999"/>
            </a:xfrm>
            <a:prstGeom prst="rect">
              <a:avLst/>
            </a:prstGeom>
          </p:spPr>
          <p:txBody>
            <a:bodyPr wrap="square">
              <a:spAutoFit/>
            </a:bodyPr>
            <a:lstStyle/>
            <a:p>
              <a:r>
                <a:rPr lang="en-US" sz="1200" dirty="0" smtClean="0"/>
                <a:t>2x = 16.2%</a:t>
              </a:r>
              <a:endParaRPr lang="en-US" sz="1200" dirty="0"/>
            </a:p>
          </p:txBody>
        </p:sp>
      </p:grpSp>
      <p:grpSp>
        <p:nvGrpSpPr>
          <p:cNvPr id="103" name="Group 102"/>
          <p:cNvGrpSpPr/>
          <p:nvPr/>
        </p:nvGrpSpPr>
        <p:grpSpPr>
          <a:xfrm>
            <a:off x="275274" y="3380601"/>
            <a:ext cx="8357551" cy="2943999"/>
            <a:chOff x="275274" y="3380601"/>
            <a:chExt cx="8357551" cy="2943999"/>
          </a:xfrm>
        </p:grpSpPr>
        <p:sp>
          <p:nvSpPr>
            <p:cNvPr id="4" name="Rectangle 15"/>
            <p:cNvSpPr>
              <a:spLocks noChangeArrowheads="1"/>
            </p:cNvSpPr>
            <p:nvPr/>
          </p:nvSpPr>
          <p:spPr bwMode="auto">
            <a:xfrm>
              <a:off x="840981" y="3380601"/>
              <a:ext cx="104115"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0</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16"/>
            <p:cNvSpPr>
              <a:spLocks noChangeArrowheads="1"/>
            </p:cNvSpPr>
            <p:nvPr/>
          </p:nvSpPr>
          <p:spPr bwMode="auto">
            <a:xfrm>
              <a:off x="1672947" y="3380601"/>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10</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17"/>
            <p:cNvSpPr>
              <a:spLocks noChangeArrowheads="1"/>
            </p:cNvSpPr>
            <p:nvPr/>
          </p:nvSpPr>
          <p:spPr bwMode="auto">
            <a:xfrm>
              <a:off x="2527225" y="3380601"/>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20</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18"/>
            <p:cNvSpPr>
              <a:spLocks noChangeArrowheads="1"/>
            </p:cNvSpPr>
            <p:nvPr/>
          </p:nvSpPr>
          <p:spPr bwMode="auto">
            <a:xfrm>
              <a:off x="3381502" y="3380601"/>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30</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19"/>
            <p:cNvSpPr>
              <a:spLocks noChangeArrowheads="1"/>
            </p:cNvSpPr>
            <p:nvPr/>
          </p:nvSpPr>
          <p:spPr bwMode="auto">
            <a:xfrm>
              <a:off x="4235779" y="3380601"/>
              <a:ext cx="14873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40</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20"/>
            <p:cNvSpPr>
              <a:spLocks noChangeArrowheads="1"/>
            </p:cNvSpPr>
            <p:nvPr/>
          </p:nvSpPr>
          <p:spPr bwMode="auto">
            <a:xfrm>
              <a:off x="5060315" y="3380601"/>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50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Rectangle 21"/>
            <p:cNvSpPr>
              <a:spLocks noChangeArrowheads="1"/>
            </p:cNvSpPr>
            <p:nvPr/>
          </p:nvSpPr>
          <p:spPr bwMode="auto">
            <a:xfrm>
              <a:off x="5914592" y="3380601"/>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60</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4267200" y="3820180"/>
              <a:ext cx="857927" cy="246221"/>
            </a:xfrm>
            <a:prstGeom prst="rect">
              <a:avLst/>
            </a:prstGeom>
            <a:noFill/>
          </p:spPr>
          <p:txBody>
            <a:bodyPr wrap="none" rtlCol="0">
              <a:spAutoFit/>
            </a:bodyPr>
            <a:lstStyle/>
            <a:p>
              <a:pPr algn="ctr"/>
              <a:r>
                <a:rPr lang="en-US" sz="1000" dirty="0" smtClean="0"/>
                <a:t>Median Days</a:t>
              </a:r>
              <a:endParaRPr lang="en-US" sz="1000" dirty="0"/>
            </a:p>
          </p:txBody>
        </p:sp>
        <p:grpSp>
          <p:nvGrpSpPr>
            <p:cNvPr id="2" name="Group 114"/>
            <p:cNvGrpSpPr/>
            <p:nvPr/>
          </p:nvGrpSpPr>
          <p:grpSpPr>
            <a:xfrm>
              <a:off x="882440" y="3578818"/>
              <a:ext cx="853201" cy="92990"/>
              <a:chOff x="2409192" y="4363567"/>
              <a:chExt cx="853201" cy="92990"/>
            </a:xfrm>
          </p:grpSpPr>
          <p:cxnSp>
            <p:nvCxnSpPr>
              <p:cNvPr id="17" name="Straight Connector 16"/>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15"/>
            <p:cNvGrpSpPr/>
            <p:nvPr/>
          </p:nvGrpSpPr>
          <p:grpSpPr>
            <a:xfrm>
              <a:off x="1732250" y="3578818"/>
              <a:ext cx="853201" cy="92990"/>
              <a:chOff x="2409192" y="4363567"/>
              <a:chExt cx="853201" cy="92990"/>
            </a:xfrm>
          </p:grpSpPr>
          <p:cxnSp>
            <p:nvCxnSpPr>
              <p:cNvPr id="21" name="Straight Connector 20"/>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2582060" y="3578818"/>
              <a:ext cx="853201" cy="92990"/>
              <a:chOff x="2409192" y="4363567"/>
              <a:chExt cx="853201" cy="92990"/>
            </a:xfrm>
          </p:grpSpPr>
          <p:cxnSp>
            <p:nvCxnSpPr>
              <p:cNvPr id="25" name="Straight Connector 24"/>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123"/>
            <p:cNvGrpSpPr/>
            <p:nvPr/>
          </p:nvGrpSpPr>
          <p:grpSpPr>
            <a:xfrm>
              <a:off x="3431870" y="3578818"/>
              <a:ext cx="853201" cy="92990"/>
              <a:chOff x="2409192" y="4363567"/>
              <a:chExt cx="853201" cy="92990"/>
            </a:xfrm>
          </p:grpSpPr>
          <p:cxnSp>
            <p:nvCxnSpPr>
              <p:cNvPr id="29" name="Straight Connector 28"/>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127"/>
            <p:cNvGrpSpPr/>
            <p:nvPr/>
          </p:nvGrpSpPr>
          <p:grpSpPr>
            <a:xfrm>
              <a:off x="4281680" y="3578818"/>
              <a:ext cx="853201" cy="92990"/>
              <a:chOff x="2409192" y="4363567"/>
              <a:chExt cx="853201" cy="92990"/>
            </a:xfrm>
          </p:grpSpPr>
          <p:cxnSp>
            <p:nvCxnSpPr>
              <p:cNvPr id="33" name="Straight Connector 32"/>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131"/>
            <p:cNvGrpSpPr/>
            <p:nvPr/>
          </p:nvGrpSpPr>
          <p:grpSpPr>
            <a:xfrm>
              <a:off x="5131490" y="3578818"/>
              <a:ext cx="853201" cy="92990"/>
              <a:chOff x="2409192" y="4363567"/>
              <a:chExt cx="853201" cy="92990"/>
            </a:xfrm>
          </p:grpSpPr>
          <p:cxnSp>
            <p:nvCxnSpPr>
              <p:cNvPr id="37" name="Straight Connector 36"/>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135"/>
            <p:cNvGrpSpPr/>
            <p:nvPr/>
          </p:nvGrpSpPr>
          <p:grpSpPr>
            <a:xfrm>
              <a:off x="5981300" y="3578818"/>
              <a:ext cx="853201" cy="92990"/>
              <a:chOff x="2409192" y="4363567"/>
              <a:chExt cx="853201" cy="92990"/>
            </a:xfrm>
          </p:grpSpPr>
          <p:cxnSp>
            <p:nvCxnSpPr>
              <p:cNvPr id="41" name="Straight Connector 40"/>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Rectangle 43"/>
            <p:cNvSpPr>
              <a:spLocks noChangeArrowheads="1"/>
            </p:cNvSpPr>
            <p:nvPr/>
          </p:nvSpPr>
          <p:spPr bwMode="auto">
            <a:xfrm>
              <a:off x="6733406" y="3380601"/>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70</a:t>
              </a:r>
              <a:endParaRPr kumimoji="0" lang="en-US" sz="1800" b="0" i="0" u="none" strike="noStrike" cap="none" normalizeH="0" baseline="0" dirty="0" smtClean="0">
                <a:ln>
                  <a:noFill/>
                </a:ln>
                <a:solidFill>
                  <a:schemeClr val="tx1"/>
                </a:solidFill>
                <a:effectLst/>
                <a:latin typeface="Arial" pitchFamily="34" charset="0"/>
              </a:endParaRPr>
            </a:p>
          </p:txBody>
        </p:sp>
        <p:sp>
          <p:nvSpPr>
            <p:cNvPr id="49" name="Rectangle 21"/>
            <p:cNvSpPr>
              <a:spLocks noChangeArrowheads="1"/>
            </p:cNvSpPr>
            <p:nvPr/>
          </p:nvSpPr>
          <p:spPr bwMode="auto">
            <a:xfrm>
              <a:off x="7613217" y="3380601"/>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80</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40" name="Group 131"/>
            <p:cNvGrpSpPr/>
            <p:nvPr/>
          </p:nvGrpSpPr>
          <p:grpSpPr>
            <a:xfrm>
              <a:off x="6830115" y="3578818"/>
              <a:ext cx="853201" cy="92990"/>
              <a:chOff x="2409192" y="4363567"/>
              <a:chExt cx="853201" cy="92990"/>
            </a:xfrm>
          </p:grpSpPr>
          <p:cxnSp>
            <p:nvCxnSpPr>
              <p:cNvPr id="51" name="Straight Connector 50"/>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Group 135"/>
            <p:cNvGrpSpPr/>
            <p:nvPr/>
          </p:nvGrpSpPr>
          <p:grpSpPr>
            <a:xfrm>
              <a:off x="7679925" y="3578818"/>
              <a:ext cx="853201" cy="92990"/>
              <a:chOff x="2409192" y="4363567"/>
              <a:chExt cx="853201" cy="92990"/>
            </a:xfrm>
          </p:grpSpPr>
          <p:cxnSp>
            <p:nvCxnSpPr>
              <p:cNvPr id="55" name="Straight Connector 54"/>
              <p:cNvCxnSpPr/>
              <p:nvPr/>
            </p:nvCxnSpPr>
            <p:spPr>
              <a:xfrm rot="5400000">
                <a:off x="236349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213301" y="4409268"/>
                <a:ext cx="92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09986" y="4448014"/>
                <a:ext cx="852407"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21"/>
            <p:cNvSpPr>
              <a:spLocks noChangeArrowheads="1"/>
            </p:cNvSpPr>
            <p:nvPr/>
          </p:nvSpPr>
          <p:spPr bwMode="auto">
            <a:xfrm>
              <a:off x="8432031" y="3666292"/>
              <a:ext cx="20079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66" name="Straight Connector 65"/>
            <p:cNvCxnSpPr/>
            <p:nvPr/>
          </p:nvCxnSpPr>
          <p:spPr>
            <a:xfrm>
              <a:off x="914400" y="4218801"/>
              <a:ext cx="5410200" cy="1187"/>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04800" y="4066401"/>
              <a:ext cx="486543" cy="276999"/>
            </a:xfrm>
            <a:prstGeom prst="rect">
              <a:avLst/>
            </a:prstGeom>
            <a:noFill/>
          </p:spPr>
          <p:txBody>
            <a:bodyPr wrap="none" rtlCol="0">
              <a:spAutoFit/>
            </a:bodyPr>
            <a:lstStyle/>
            <a:p>
              <a:pPr algn="r"/>
              <a:r>
                <a:rPr lang="en-US" sz="1200" dirty="0" smtClean="0"/>
                <a:t>Total</a:t>
              </a:r>
              <a:endParaRPr lang="en-US" sz="1200" dirty="0"/>
            </a:p>
          </p:txBody>
        </p:sp>
        <p:cxnSp>
          <p:nvCxnSpPr>
            <p:cNvPr id="68" name="Straight Connector 67"/>
            <p:cNvCxnSpPr/>
            <p:nvPr/>
          </p:nvCxnSpPr>
          <p:spPr>
            <a:xfrm>
              <a:off x="914400" y="4445813"/>
              <a:ext cx="457200" cy="1588"/>
            </a:xfrm>
            <a:prstGeom prst="line">
              <a:avLst/>
            </a:prstGeom>
            <a:ln w="381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28129" y="4322802"/>
              <a:ext cx="263214" cy="276999"/>
            </a:xfrm>
            <a:prstGeom prst="rect">
              <a:avLst/>
            </a:prstGeom>
            <a:noFill/>
          </p:spPr>
          <p:txBody>
            <a:bodyPr wrap="none" rtlCol="0">
              <a:spAutoFit/>
            </a:bodyPr>
            <a:lstStyle/>
            <a:p>
              <a:pPr algn="r"/>
              <a:r>
                <a:rPr lang="en-US" sz="1200" dirty="0" smtClean="0"/>
                <a:t>1</a:t>
              </a:r>
              <a:endParaRPr lang="en-US" sz="1200" dirty="0"/>
            </a:p>
          </p:txBody>
        </p:sp>
        <p:cxnSp>
          <p:nvCxnSpPr>
            <p:cNvPr id="70" name="Straight Connector 69"/>
            <p:cNvCxnSpPr/>
            <p:nvPr/>
          </p:nvCxnSpPr>
          <p:spPr>
            <a:xfrm>
              <a:off x="1382889" y="4674413"/>
              <a:ext cx="445911" cy="1588"/>
            </a:xfrm>
            <a:prstGeom prst="line">
              <a:avLst/>
            </a:prstGeom>
            <a:ln w="381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28129" y="4551402"/>
              <a:ext cx="263214" cy="276999"/>
            </a:xfrm>
            <a:prstGeom prst="rect">
              <a:avLst/>
            </a:prstGeom>
            <a:noFill/>
          </p:spPr>
          <p:txBody>
            <a:bodyPr wrap="none" rtlCol="0">
              <a:spAutoFit/>
            </a:bodyPr>
            <a:lstStyle/>
            <a:p>
              <a:pPr algn="r"/>
              <a:r>
                <a:rPr lang="en-US" sz="1200" dirty="0" smtClean="0"/>
                <a:t>2</a:t>
              </a:r>
              <a:endParaRPr lang="en-US" sz="1200" dirty="0"/>
            </a:p>
          </p:txBody>
        </p:sp>
        <p:cxnSp>
          <p:nvCxnSpPr>
            <p:cNvPr id="72" name="Straight Connector 71"/>
            <p:cNvCxnSpPr/>
            <p:nvPr/>
          </p:nvCxnSpPr>
          <p:spPr>
            <a:xfrm>
              <a:off x="1848555" y="4903013"/>
              <a:ext cx="1656645" cy="2302"/>
            </a:xfrm>
            <a:prstGeom prst="line">
              <a:avLst/>
            </a:prstGeom>
            <a:ln w="381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28129" y="4780002"/>
              <a:ext cx="263214" cy="276999"/>
            </a:xfrm>
            <a:prstGeom prst="rect">
              <a:avLst/>
            </a:prstGeom>
            <a:noFill/>
          </p:spPr>
          <p:txBody>
            <a:bodyPr wrap="none" rtlCol="0">
              <a:spAutoFit/>
            </a:bodyPr>
            <a:lstStyle/>
            <a:p>
              <a:pPr algn="r"/>
              <a:r>
                <a:rPr lang="en-US" sz="1200" dirty="0" smtClean="0"/>
                <a:t>3</a:t>
              </a:r>
              <a:endParaRPr lang="en-US" sz="1200" dirty="0"/>
            </a:p>
          </p:txBody>
        </p:sp>
        <p:cxnSp>
          <p:nvCxnSpPr>
            <p:cNvPr id="74" name="Straight Connector 73"/>
            <p:cNvCxnSpPr/>
            <p:nvPr/>
          </p:nvCxnSpPr>
          <p:spPr>
            <a:xfrm>
              <a:off x="3516489" y="5131613"/>
              <a:ext cx="293511" cy="1588"/>
            </a:xfrm>
            <a:prstGeom prst="line">
              <a:avLst/>
            </a:prstGeom>
            <a:ln w="381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8129" y="5008602"/>
              <a:ext cx="263214" cy="276999"/>
            </a:xfrm>
            <a:prstGeom prst="rect">
              <a:avLst/>
            </a:prstGeom>
            <a:noFill/>
          </p:spPr>
          <p:txBody>
            <a:bodyPr wrap="none" rtlCol="0">
              <a:spAutoFit/>
            </a:bodyPr>
            <a:lstStyle/>
            <a:p>
              <a:pPr algn="r"/>
              <a:r>
                <a:rPr lang="en-US" sz="1200" dirty="0" smtClean="0"/>
                <a:t>4</a:t>
              </a:r>
              <a:endParaRPr lang="en-US" sz="1200" dirty="0"/>
            </a:p>
          </p:txBody>
        </p:sp>
        <p:cxnSp>
          <p:nvCxnSpPr>
            <p:cNvPr id="76" name="Straight Connector 75"/>
            <p:cNvCxnSpPr/>
            <p:nvPr/>
          </p:nvCxnSpPr>
          <p:spPr>
            <a:xfrm>
              <a:off x="3829755" y="5360213"/>
              <a:ext cx="818445" cy="1588"/>
            </a:xfrm>
            <a:prstGeom prst="line">
              <a:avLst/>
            </a:prstGeom>
            <a:ln w="381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8129" y="5237202"/>
              <a:ext cx="263214" cy="276999"/>
            </a:xfrm>
            <a:prstGeom prst="rect">
              <a:avLst/>
            </a:prstGeom>
            <a:noFill/>
          </p:spPr>
          <p:txBody>
            <a:bodyPr wrap="none" rtlCol="0">
              <a:spAutoFit/>
            </a:bodyPr>
            <a:lstStyle/>
            <a:p>
              <a:pPr algn="r"/>
              <a:r>
                <a:rPr lang="en-US" sz="1200" dirty="0" smtClean="0"/>
                <a:t>5</a:t>
              </a:r>
              <a:endParaRPr lang="en-US" sz="1200" dirty="0"/>
            </a:p>
          </p:txBody>
        </p:sp>
        <p:cxnSp>
          <p:nvCxnSpPr>
            <p:cNvPr id="78" name="Straight Connector 77"/>
            <p:cNvCxnSpPr/>
            <p:nvPr/>
          </p:nvCxnSpPr>
          <p:spPr>
            <a:xfrm>
              <a:off x="4659489" y="5588813"/>
              <a:ext cx="598311" cy="1588"/>
            </a:xfrm>
            <a:prstGeom prst="line">
              <a:avLst/>
            </a:prstGeom>
            <a:ln w="381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28129" y="5465802"/>
              <a:ext cx="263214" cy="276999"/>
            </a:xfrm>
            <a:prstGeom prst="rect">
              <a:avLst/>
            </a:prstGeom>
            <a:noFill/>
          </p:spPr>
          <p:txBody>
            <a:bodyPr wrap="none" rtlCol="0">
              <a:spAutoFit/>
            </a:bodyPr>
            <a:lstStyle/>
            <a:p>
              <a:pPr algn="r"/>
              <a:r>
                <a:rPr lang="en-US" sz="1200" dirty="0" smtClean="0"/>
                <a:t>6</a:t>
              </a:r>
              <a:endParaRPr lang="en-US" sz="1200" dirty="0"/>
            </a:p>
          </p:txBody>
        </p:sp>
        <p:cxnSp>
          <p:nvCxnSpPr>
            <p:cNvPr id="80" name="Straight Connector 79"/>
            <p:cNvCxnSpPr/>
            <p:nvPr/>
          </p:nvCxnSpPr>
          <p:spPr>
            <a:xfrm>
              <a:off x="914400" y="5893613"/>
              <a:ext cx="2514600" cy="1588"/>
            </a:xfrm>
            <a:prstGeom prst="line">
              <a:avLst/>
            </a:prstGeom>
            <a:ln w="38100">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440289" y="6122213"/>
              <a:ext cx="1969911" cy="1588"/>
            </a:xfrm>
            <a:prstGeom prst="line">
              <a:avLst/>
            </a:prstGeom>
            <a:ln w="38100">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8205" y="5762853"/>
              <a:ext cx="223138" cy="276999"/>
            </a:xfrm>
            <a:prstGeom prst="rect">
              <a:avLst/>
            </a:prstGeom>
            <a:noFill/>
          </p:spPr>
          <p:txBody>
            <a:bodyPr wrap="none" rtlCol="0">
              <a:spAutoFit/>
            </a:bodyPr>
            <a:lstStyle/>
            <a:p>
              <a:pPr algn="r"/>
              <a:r>
                <a:rPr lang="en-US" sz="1200" dirty="0" smtClean="0"/>
                <a:t>I</a:t>
              </a:r>
              <a:endParaRPr lang="en-US" sz="1200" dirty="0"/>
            </a:p>
          </p:txBody>
        </p:sp>
        <p:sp>
          <p:nvSpPr>
            <p:cNvPr id="83" name="TextBox 82"/>
            <p:cNvSpPr txBox="1"/>
            <p:nvPr/>
          </p:nvSpPr>
          <p:spPr>
            <a:xfrm>
              <a:off x="529733" y="6047601"/>
              <a:ext cx="261610" cy="276999"/>
            </a:xfrm>
            <a:prstGeom prst="rect">
              <a:avLst/>
            </a:prstGeom>
            <a:noFill/>
          </p:spPr>
          <p:txBody>
            <a:bodyPr wrap="none" rtlCol="0">
              <a:spAutoFit/>
            </a:bodyPr>
            <a:lstStyle/>
            <a:p>
              <a:pPr algn="r"/>
              <a:r>
                <a:rPr lang="en-US" sz="1200" dirty="0" smtClean="0"/>
                <a:t>II</a:t>
              </a:r>
              <a:endParaRPr lang="en-US" sz="1200" dirty="0"/>
            </a:p>
          </p:txBody>
        </p:sp>
        <p:sp>
          <p:nvSpPr>
            <p:cNvPr id="84" name="TextBox 83"/>
            <p:cNvSpPr txBox="1"/>
            <p:nvPr/>
          </p:nvSpPr>
          <p:spPr>
            <a:xfrm>
              <a:off x="6343053" y="4078069"/>
              <a:ext cx="367408" cy="307777"/>
            </a:xfrm>
            <a:prstGeom prst="rect">
              <a:avLst/>
            </a:prstGeom>
            <a:noFill/>
          </p:spPr>
          <p:txBody>
            <a:bodyPr wrap="none" rtlCol="0">
              <a:spAutoFit/>
            </a:bodyPr>
            <a:lstStyle/>
            <a:p>
              <a:r>
                <a:rPr lang="en-US" sz="1400" dirty="0" smtClean="0"/>
                <a:t>64</a:t>
              </a:r>
              <a:endParaRPr lang="en-US" sz="1400" dirty="0"/>
            </a:p>
          </p:txBody>
        </p:sp>
        <p:sp>
          <p:nvSpPr>
            <p:cNvPr id="85" name="TextBox 84"/>
            <p:cNvSpPr txBox="1"/>
            <p:nvPr/>
          </p:nvSpPr>
          <p:spPr>
            <a:xfrm>
              <a:off x="1394178" y="4295001"/>
              <a:ext cx="276038" cy="307777"/>
            </a:xfrm>
            <a:prstGeom prst="rect">
              <a:avLst/>
            </a:prstGeom>
            <a:noFill/>
          </p:spPr>
          <p:txBody>
            <a:bodyPr wrap="none" rtlCol="0">
              <a:spAutoFit/>
            </a:bodyPr>
            <a:lstStyle/>
            <a:p>
              <a:r>
                <a:rPr lang="en-US" sz="1400" dirty="0" smtClean="0"/>
                <a:t>6</a:t>
              </a:r>
              <a:endParaRPr lang="en-US" sz="1400" dirty="0"/>
            </a:p>
          </p:txBody>
        </p:sp>
        <p:sp>
          <p:nvSpPr>
            <p:cNvPr id="86" name="TextBox 85"/>
            <p:cNvSpPr txBox="1"/>
            <p:nvPr/>
          </p:nvSpPr>
          <p:spPr>
            <a:xfrm>
              <a:off x="1840523" y="4523601"/>
              <a:ext cx="276038" cy="307777"/>
            </a:xfrm>
            <a:prstGeom prst="rect">
              <a:avLst/>
            </a:prstGeom>
            <a:noFill/>
          </p:spPr>
          <p:txBody>
            <a:bodyPr wrap="none" rtlCol="0">
              <a:spAutoFit/>
            </a:bodyPr>
            <a:lstStyle/>
            <a:p>
              <a:r>
                <a:rPr lang="en-US" sz="1400" dirty="0" smtClean="0"/>
                <a:t>5</a:t>
              </a:r>
              <a:endParaRPr lang="en-US" sz="1400" dirty="0"/>
            </a:p>
          </p:txBody>
        </p:sp>
        <p:sp>
          <p:nvSpPr>
            <p:cNvPr id="87" name="TextBox 86"/>
            <p:cNvSpPr txBox="1"/>
            <p:nvPr/>
          </p:nvSpPr>
          <p:spPr>
            <a:xfrm>
              <a:off x="3528646" y="4752201"/>
              <a:ext cx="367408" cy="307777"/>
            </a:xfrm>
            <a:prstGeom prst="rect">
              <a:avLst/>
            </a:prstGeom>
            <a:noFill/>
          </p:spPr>
          <p:txBody>
            <a:bodyPr wrap="none" rtlCol="0">
              <a:spAutoFit/>
            </a:bodyPr>
            <a:lstStyle/>
            <a:p>
              <a:r>
                <a:rPr lang="en-US" sz="1400" dirty="0" smtClean="0"/>
                <a:t>20</a:t>
              </a:r>
              <a:endParaRPr lang="en-US" sz="1400" dirty="0"/>
            </a:p>
          </p:txBody>
        </p:sp>
        <p:sp>
          <p:nvSpPr>
            <p:cNvPr id="88" name="TextBox 87"/>
            <p:cNvSpPr txBox="1"/>
            <p:nvPr/>
          </p:nvSpPr>
          <p:spPr>
            <a:xfrm>
              <a:off x="3827585" y="4980801"/>
              <a:ext cx="276038" cy="307777"/>
            </a:xfrm>
            <a:prstGeom prst="rect">
              <a:avLst/>
            </a:prstGeom>
            <a:noFill/>
          </p:spPr>
          <p:txBody>
            <a:bodyPr wrap="none" rtlCol="0">
              <a:spAutoFit/>
            </a:bodyPr>
            <a:lstStyle/>
            <a:p>
              <a:r>
                <a:rPr lang="en-US" sz="1400" dirty="0" smtClean="0"/>
                <a:t>4</a:t>
              </a:r>
              <a:endParaRPr lang="en-US" sz="1400" dirty="0"/>
            </a:p>
          </p:txBody>
        </p:sp>
        <p:sp>
          <p:nvSpPr>
            <p:cNvPr id="89" name="TextBox 88"/>
            <p:cNvSpPr txBox="1"/>
            <p:nvPr/>
          </p:nvSpPr>
          <p:spPr>
            <a:xfrm>
              <a:off x="4661792" y="5209401"/>
              <a:ext cx="367408" cy="307777"/>
            </a:xfrm>
            <a:prstGeom prst="rect">
              <a:avLst/>
            </a:prstGeom>
            <a:noFill/>
          </p:spPr>
          <p:txBody>
            <a:bodyPr wrap="none" rtlCol="0">
              <a:spAutoFit/>
            </a:bodyPr>
            <a:lstStyle/>
            <a:p>
              <a:r>
                <a:rPr lang="en-US" sz="1400" dirty="0" smtClean="0"/>
                <a:t>11</a:t>
              </a:r>
              <a:endParaRPr lang="en-US" sz="1400" dirty="0"/>
            </a:p>
          </p:txBody>
        </p:sp>
        <p:sp>
          <p:nvSpPr>
            <p:cNvPr id="90" name="TextBox 89"/>
            <p:cNvSpPr txBox="1"/>
            <p:nvPr/>
          </p:nvSpPr>
          <p:spPr>
            <a:xfrm>
              <a:off x="5269523" y="5438001"/>
              <a:ext cx="276038" cy="307777"/>
            </a:xfrm>
            <a:prstGeom prst="rect">
              <a:avLst/>
            </a:prstGeom>
            <a:noFill/>
          </p:spPr>
          <p:txBody>
            <a:bodyPr wrap="none" rtlCol="0">
              <a:spAutoFit/>
            </a:bodyPr>
            <a:lstStyle/>
            <a:p>
              <a:r>
                <a:rPr lang="en-US" sz="1400" dirty="0" smtClean="0"/>
                <a:t>7</a:t>
              </a:r>
              <a:endParaRPr lang="en-US" sz="1400" dirty="0"/>
            </a:p>
          </p:txBody>
        </p:sp>
        <p:sp>
          <p:nvSpPr>
            <p:cNvPr id="91" name="TextBox 90"/>
            <p:cNvSpPr txBox="1"/>
            <p:nvPr/>
          </p:nvSpPr>
          <p:spPr>
            <a:xfrm>
              <a:off x="3440723" y="5739824"/>
              <a:ext cx="367408" cy="307777"/>
            </a:xfrm>
            <a:prstGeom prst="rect">
              <a:avLst/>
            </a:prstGeom>
            <a:noFill/>
          </p:spPr>
          <p:txBody>
            <a:bodyPr wrap="none" rtlCol="0">
              <a:spAutoFit/>
            </a:bodyPr>
            <a:lstStyle/>
            <a:p>
              <a:r>
                <a:rPr lang="en-US" sz="1400" dirty="0" smtClean="0"/>
                <a:t>30</a:t>
              </a:r>
              <a:endParaRPr lang="en-US" sz="1400" dirty="0"/>
            </a:p>
          </p:txBody>
        </p:sp>
        <p:sp>
          <p:nvSpPr>
            <p:cNvPr id="92" name="TextBox 91"/>
            <p:cNvSpPr txBox="1"/>
            <p:nvPr/>
          </p:nvSpPr>
          <p:spPr>
            <a:xfrm>
              <a:off x="5423792" y="5983032"/>
              <a:ext cx="367408" cy="307777"/>
            </a:xfrm>
            <a:prstGeom prst="rect">
              <a:avLst/>
            </a:prstGeom>
            <a:noFill/>
          </p:spPr>
          <p:txBody>
            <a:bodyPr wrap="none" rtlCol="0">
              <a:spAutoFit/>
            </a:bodyPr>
            <a:lstStyle/>
            <a:p>
              <a:r>
                <a:rPr lang="en-US" sz="1400" dirty="0" smtClean="0"/>
                <a:t>23</a:t>
              </a:r>
              <a:endParaRPr lang="en-US" sz="1400" dirty="0"/>
            </a:p>
          </p:txBody>
        </p:sp>
        <p:sp>
          <p:nvSpPr>
            <p:cNvPr id="98" name="TextBox 97"/>
            <p:cNvSpPr txBox="1"/>
            <p:nvPr/>
          </p:nvSpPr>
          <p:spPr>
            <a:xfrm>
              <a:off x="275274" y="3761601"/>
              <a:ext cx="1096326" cy="369332"/>
            </a:xfrm>
            <a:prstGeom prst="rect">
              <a:avLst/>
            </a:prstGeom>
            <a:noFill/>
          </p:spPr>
          <p:txBody>
            <a:bodyPr wrap="none" rtlCol="0">
              <a:spAutoFit/>
            </a:bodyPr>
            <a:lstStyle/>
            <a:p>
              <a:r>
                <a:rPr lang="en-US" dirty="0" smtClean="0"/>
                <a:t>Durations</a:t>
              </a:r>
              <a:endParaRPr lang="en-US" dirty="0"/>
            </a:p>
          </p:txBody>
        </p:sp>
      </p:grpSp>
    </p:spTree>
    <p:custDataLst>
      <p:tags r:id="rId1"/>
    </p:custDataLst>
  </p:cSld>
  <p:clrMapOvr>
    <a:masterClrMapping/>
  </p:clrMapOvr>
  <p:transition advTm="84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right)">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IRB Results</a:t>
            </a:r>
            <a:endParaRPr lang="en-US" dirty="0"/>
          </a:p>
        </p:txBody>
      </p:sp>
      <p:pic>
        <p:nvPicPr>
          <p:cNvPr id="4" name="Picture 3"/>
          <p:cNvPicPr/>
          <p:nvPr/>
        </p:nvPicPr>
        <p:blipFill>
          <a:blip r:embed="rId2" cstate="print"/>
          <a:srcRect/>
          <a:stretch>
            <a:fillRect/>
          </a:stretch>
        </p:blipFill>
        <p:spPr bwMode="auto">
          <a:xfrm>
            <a:off x="1600200" y="2076958"/>
            <a:ext cx="5943600" cy="3561842"/>
          </a:xfrm>
          <a:prstGeom prst="rect">
            <a:avLst/>
          </a:prstGeom>
          <a:noFill/>
          <a:ln w="9525">
            <a:noFill/>
            <a:miter lim="800000"/>
            <a:headEnd/>
            <a:tailEnd/>
          </a:ln>
        </p:spPr>
      </p:pic>
      <p:sp>
        <p:nvSpPr>
          <p:cNvPr id="5" name="TextBox 4"/>
          <p:cNvSpPr txBox="1"/>
          <p:nvPr/>
        </p:nvSpPr>
        <p:spPr>
          <a:xfrm>
            <a:off x="2895600" y="1676400"/>
            <a:ext cx="3692036" cy="369332"/>
          </a:xfrm>
          <a:prstGeom prst="rect">
            <a:avLst/>
          </a:prstGeom>
          <a:noFill/>
        </p:spPr>
        <p:txBody>
          <a:bodyPr wrap="none" rtlCol="0">
            <a:spAutoFit/>
          </a:bodyPr>
          <a:lstStyle/>
          <a:p>
            <a:r>
              <a:rPr lang="en-US" dirty="0" smtClean="0"/>
              <a:t>Median Total Duration by CTSA</a:t>
            </a:r>
            <a:endParaRPr lang="en-US" dirty="0"/>
          </a:p>
        </p:txBody>
      </p:sp>
    </p:spTree>
  </p:cSld>
  <p:clrMapOvr>
    <a:masterClrMapping/>
  </p:clrMapOvr>
  <p:transition advTm="706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IRB Results</a:t>
            </a:r>
            <a:endParaRPr lang="en-US" dirty="0"/>
          </a:p>
        </p:txBody>
      </p:sp>
      <p:pic>
        <p:nvPicPr>
          <p:cNvPr id="4" name="Picture 3"/>
          <p:cNvPicPr/>
          <p:nvPr/>
        </p:nvPicPr>
        <p:blipFill>
          <a:blip r:embed="rId2" cstate="print"/>
          <a:srcRect/>
          <a:stretch>
            <a:fillRect/>
          </a:stretch>
        </p:blipFill>
        <p:spPr bwMode="auto">
          <a:xfrm>
            <a:off x="762000" y="1752600"/>
            <a:ext cx="7848600" cy="4191000"/>
          </a:xfrm>
          <a:prstGeom prst="rect">
            <a:avLst/>
          </a:prstGeom>
          <a:noFill/>
          <a:ln w="9525">
            <a:noFill/>
            <a:miter lim="800000"/>
            <a:headEnd/>
            <a:tailEnd/>
          </a:ln>
        </p:spPr>
      </p:pic>
      <p:sp>
        <p:nvSpPr>
          <p:cNvPr id="5" name="TextBox 4"/>
          <p:cNvSpPr txBox="1"/>
          <p:nvPr/>
        </p:nvSpPr>
        <p:spPr>
          <a:xfrm>
            <a:off x="2895600" y="1295400"/>
            <a:ext cx="3744936" cy="369332"/>
          </a:xfrm>
          <a:prstGeom prst="rect">
            <a:avLst/>
          </a:prstGeom>
          <a:noFill/>
        </p:spPr>
        <p:txBody>
          <a:bodyPr wrap="none" rtlCol="0">
            <a:spAutoFit/>
          </a:bodyPr>
          <a:lstStyle/>
          <a:p>
            <a:r>
              <a:rPr lang="en-US" dirty="0" smtClean="0"/>
              <a:t>Median Durations I &amp; II by CTSA</a:t>
            </a:r>
            <a:endParaRPr lang="en-US" dirty="0"/>
          </a:p>
        </p:txBody>
      </p:sp>
    </p:spTree>
  </p:cSld>
  <p:clrMapOvr>
    <a:masterClrMapping/>
  </p:clrMapOvr>
  <p:transition advTm="2785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Prospective design</a:t>
            </a:r>
          </a:p>
          <a:p>
            <a:r>
              <a:rPr lang="en-US" dirty="0" smtClean="0"/>
              <a:t>Inclusion Criteria:  To be eligible for inclusion, a contract must have the following characteristics:</a:t>
            </a:r>
          </a:p>
          <a:p>
            <a:pPr lvl="1"/>
            <a:r>
              <a:rPr lang="en-US" dirty="0" smtClean="0"/>
              <a:t>The contract was assigned to a negotiator in the contracts negotiation office during the period of </a:t>
            </a:r>
            <a:r>
              <a:rPr lang="en-US" dirty="0" smtClean="0">
                <a:solidFill>
                  <a:schemeClr val="accent1">
                    <a:lumMod val="75000"/>
                  </a:schemeClr>
                </a:solidFill>
              </a:rPr>
              <a:t>April 1, 2009, until May 31, 2009</a:t>
            </a:r>
            <a:r>
              <a:rPr lang="en-US" dirty="0" smtClean="0"/>
              <a:t>.</a:t>
            </a:r>
          </a:p>
          <a:p>
            <a:pPr lvl="1"/>
            <a:r>
              <a:rPr lang="en-US" dirty="0" smtClean="0"/>
              <a:t>The contract is among </a:t>
            </a:r>
            <a:r>
              <a:rPr lang="en-US" dirty="0" smtClean="0">
                <a:solidFill>
                  <a:schemeClr val="accent1">
                    <a:lumMod val="75000"/>
                  </a:schemeClr>
                </a:solidFill>
              </a:rPr>
              <a:t>the first 25 contracts </a:t>
            </a:r>
            <a:r>
              <a:rPr lang="en-US" dirty="0" smtClean="0"/>
              <a:t>assigned </a:t>
            </a:r>
            <a:r>
              <a:rPr lang="en-US" smtClean="0"/>
              <a:t>to negotiators </a:t>
            </a:r>
            <a:r>
              <a:rPr lang="en-US" dirty="0" smtClean="0"/>
              <a:t>in the contracts office during the period of April 1, 2009, until May 31, 2009.</a:t>
            </a:r>
          </a:p>
          <a:p>
            <a:pPr lvl="1"/>
            <a:r>
              <a:rPr lang="en-US" dirty="0" smtClean="0"/>
              <a:t>The contract has an </a:t>
            </a:r>
            <a:r>
              <a:rPr lang="en-US" dirty="0" smtClean="0">
                <a:solidFill>
                  <a:schemeClr val="accent1">
                    <a:lumMod val="75000"/>
                  </a:schemeClr>
                </a:solidFill>
              </a:rPr>
              <a:t>industry sponsor or a CRO </a:t>
            </a:r>
            <a:r>
              <a:rPr lang="en-US" dirty="0" smtClean="0"/>
              <a:t>contracted by the industry sponsor, as a party to the contract.</a:t>
            </a:r>
          </a:p>
          <a:p>
            <a:pPr lvl="1"/>
            <a:r>
              <a:rPr lang="en-US" dirty="0" smtClean="0"/>
              <a:t>The underlying study is a </a:t>
            </a:r>
            <a:r>
              <a:rPr lang="en-US" dirty="0" smtClean="0">
                <a:solidFill>
                  <a:schemeClr val="accent1">
                    <a:lumMod val="75000"/>
                  </a:schemeClr>
                </a:solidFill>
              </a:rPr>
              <a:t>clinical trial</a:t>
            </a:r>
            <a:r>
              <a:rPr lang="en-US" dirty="0" smtClean="0"/>
              <a:t>.  </a:t>
            </a:r>
          </a:p>
          <a:p>
            <a:pPr lvl="1"/>
            <a:r>
              <a:rPr lang="en-US" dirty="0" smtClean="0"/>
              <a:t>The underlying study has been </a:t>
            </a:r>
            <a:r>
              <a:rPr lang="en-US" dirty="0" smtClean="0">
                <a:solidFill>
                  <a:schemeClr val="accent1">
                    <a:lumMod val="75000"/>
                  </a:schemeClr>
                </a:solidFill>
              </a:rPr>
              <a:t>developed by the industry sponsor or a CRO </a:t>
            </a:r>
            <a:r>
              <a:rPr lang="en-US" dirty="0" smtClean="0"/>
              <a:t>contracted by the industry sponsor.</a:t>
            </a:r>
          </a:p>
          <a:p>
            <a:pPr lvl="1"/>
            <a:r>
              <a:rPr lang="en-US" dirty="0" smtClean="0"/>
              <a:t>The underlying study is fully </a:t>
            </a:r>
            <a:r>
              <a:rPr lang="en-US" dirty="0" smtClean="0">
                <a:solidFill>
                  <a:schemeClr val="accent1">
                    <a:lumMod val="75000"/>
                  </a:schemeClr>
                </a:solidFill>
              </a:rPr>
              <a:t>financially supported by the industry sponsor</a:t>
            </a:r>
            <a:r>
              <a:rPr lang="en-US" dirty="0" smtClean="0"/>
              <a:t>.</a:t>
            </a:r>
          </a:p>
          <a:p>
            <a:pPr lvl="1"/>
            <a:r>
              <a:rPr lang="en-US" dirty="0" smtClean="0"/>
              <a:t>The product being tested is a </a:t>
            </a:r>
            <a:r>
              <a:rPr lang="en-US" dirty="0" smtClean="0">
                <a:solidFill>
                  <a:schemeClr val="accent1">
                    <a:lumMod val="75000"/>
                  </a:schemeClr>
                </a:solidFill>
              </a:rPr>
              <a:t>drug, biologic treatment, vaccine, or device</a:t>
            </a:r>
            <a:r>
              <a:rPr lang="en-US" dirty="0" smtClean="0"/>
              <a:t>. </a:t>
            </a:r>
          </a:p>
          <a:p>
            <a:endParaRPr lang="en-US" dirty="0"/>
          </a:p>
        </p:txBody>
      </p:sp>
      <p:sp>
        <p:nvSpPr>
          <p:cNvPr id="3" name="Title 2"/>
          <p:cNvSpPr>
            <a:spLocks noGrp="1"/>
          </p:cNvSpPr>
          <p:nvPr>
            <p:ph type="title"/>
          </p:nvPr>
        </p:nvSpPr>
        <p:spPr/>
        <p:txBody>
          <a:bodyPr/>
          <a:lstStyle/>
          <a:p>
            <a:r>
              <a:rPr lang="en-US" dirty="0" smtClean="0"/>
              <a:t>CTSA Contracts Study Design</a:t>
            </a:r>
            <a:endParaRPr lang="en-US" dirty="0"/>
          </a:p>
        </p:txBody>
      </p:sp>
    </p:spTree>
  </p:cSld>
  <p:clrMapOvr>
    <a:masterClrMapping/>
  </p:clrMapOvr>
  <p:transition advTm="1484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Contracts Study Design</a:t>
            </a:r>
            <a:endParaRPr lang="en-US" dirty="0"/>
          </a:p>
        </p:txBody>
      </p:sp>
      <p:sp>
        <p:nvSpPr>
          <p:cNvPr id="35" name="Right Arrow 34"/>
          <p:cNvSpPr/>
          <p:nvPr/>
        </p:nvSpPr>
        <p:spPr>
          <a:xfrm>
            <a:off x="6705600" y="3657600"/>
            <a:ext cx="9144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34" name="Right Arrow 33"/>
          <p:cNvSpPr/>
          <p:nvPr/>
        </p:nvSpPr>
        <p:spPr>
          <a:xfrm>
            <a:off x="4953000" y="3657600"/>
            <a:ext cx="9144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33" name="Right Arrow 32"/>
          <p:cNvSpPr/>
          <p:nvPr/>
        </p:nvSpPr>
        <p:spPr>
          <a:xfrm>
            <a:off x="3200400" y="3657600"/>
            <a:ext cx="9144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12" name="Right Arrow 11"/>
          <p:cNvSpPr/>
          <p:nvPr/>
        </p:nvSpPr>
        <p:spPr>
          <a:xfrm>
            <a:off x="1447800" y="3657600"/>
            <a:ext cx="914400" cy="239046"/>
          </a:xfrm>
          <a:prstGeom prst="rightArrow">
            <a:avLst>
              <a:gd name="adj1" fmla="val 57407"/>
              <a:gd name="adj2" fmla="val 50000"/>
            </a:avLst>
          </a:prstGeom>
          <a:solidFill>
            <a:srgbClr val="DDDDDD"/>
          </a:solidFill>
          <a:ln w="3175" algn="ctr">
            <a:solidFill>
              <a:srgbClr val="969696"/>
            </a:solidFill>
            <a:round/>
            <a:headEnd/>
            <a:tailEnd/>
          </a:ln>
        </p:spPr>
        <p:txBody>
          <a:bodyPr wrap="none" anchor="ctr"/>
          <a:lstStyle/>
          <a:p>
            <a:pPr algn="ctr"/>
            <a:endParaRPr lang="en-US" sz="2400">
              <a:solidFill>
                <a:srgbClr val="FFFFFF"/>
              </a:solidFill>
              <a:cs typeface="Arial" charset="0"/>
            </a:endParaRPr>
          </a:p>
        </p:txBody>
      </p:sp>
      <p:sp>
        <p:nvSpPr>
          <p:cNvPr id="13" name="Rounded Rectangle 12"/>
          <p:cNvSpPr/>
          <p:nvPr/>
        </p:nvSpPr>
        <p:spPr bwMode="auto">
          <a:xfrm>
            <a:off x="609600" y="3238500"/>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Negotiation</a:t>
            </a:r>
          </a:p>
          <a:p>
            <a:pPr algn="ctr">
              <a:defRPr/>
            </a:pPr>
            <a:r>
              <a:rPr lang="en-US" sz="1050" dirty="0" smtClean="0">
                <a:solidFill>
                  <a:srgbClr val="000000">
                    <a:lumMod val="75000"/>
                    <a:lumOff val="25000"/>
                  </a:srgbClr>
                </a:solidFill>
                <a:cs typeface="Arial" charset="0"/>
              </a:rPr>
              <a:t>Start</a:t>
            </a:r>
          </a:p>
          <a:p>
            <a:pPr algn="ctr">
              <a:defRPr/>
            </a:pPr>
            <a:r>
              <a:rPr lang="en-US" sz="1050" dirty="0" smtClean="0">
                <a:solidFill>
                  <a:srgbClr val="000000">
                    <a:lumMod val="75000"/>
                    <a:lumOff val="25000"/>
                  </a:srgbClr>
                </a:solidFill>
                <a:cs typeface="Arial" charset="0"/>
              </a:rPr>
              <a:t>Date</a:t>
            </a:r>
            <a:endParaRPr lang="en-US" sz="1050" dirty="0">
              <a:solidFill>
                <a:srgbClr val="000000">
                  <a:lumMod val="75000"/>
                  <a:lumOff val="25000"/>
                </a:srgbClr>
              </a:solidFill>
              <a:cs typeface="Arial" charset="0"/>
            </a:endParaRPr>
          </a:p>
        </p:txBody>
      </p:sp>
      <p:sp>
        <p:nvSpPr>
          <p:cNvPr id="14" name="Rounded Rectangle 13"/>
          <p:cNvSpPr/>
          <p:nvPr/>
        </p:nvSpPr>
        <p:spPr bwMode="auto">
          <a:xfrm>
            <a:off x="2370695" y="3238500"/>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First</a:t>
            </a:r>
          </a:p>
          <a:p>
            <a:pPr algn="ctr">
              <a:defRPr/>
            </a:pPr>
            <a:r>
              <a:rPr lang="en-US" sz="1050" dirty="0" smtClean="0">
                <a:solidFill>
                  <a:srgbClr val="000000">
                    <a:lumMod val="75000"/>
                    <a:lumOff val="25000"/>
                  </a:srgbClr>
                </a:solidFill>
                <a:cs typeface="Arial" charset="0"/>
              </a:rPr>
              <a:t>Comments</a:t>
            </a:r>
          </a:p>
          <a:p>
            <a:pPr algn="ctr">
              <a:defRPr/>
            </a:pPr>
            <a:r>
              <a:rPr lang="en-US" sz="1050" dirty="0" smtClean="0">
                <a:solidFill>
                  <a:srgbClr val="000000">
                    <a:lumMod val="75000"/>
                    <a:lumOff val="25000"/>
                  </a:srgbClr>
                </a:solidFill>
                <a:cs typeface="Arial" charset="0"/>
              </a:rPr>
              <a:t>Provided</a:t>
            </a:r>
          </a:p>
          <a:p>
            <a:pPr algn="ctr">
              <a:defRPr/>
            </a:pPr>
            <a:r>
              <a:rPr lang="en-US" sz="1050" dirty="0" smtClean="0">
                <a:solidFill>
                  <a:srgbClr val="000000">
                    <a:lumMod val="75000"/>
                    <a:lumOff val="25000"/>
                  </a:srgbClr>
                </a:solidFill>
                <a:cs typeface="Arial" charset="0"/>
              </a:rPr>
              <a:t>date </a:t>
            </a:r>
            <a:endParaRPr lang="en-US" sz="1050" dirty="0">
              <a:solidFill>
                <a:srgbClr val="000000">
                  <a:lumMod val="75000"/>
                  <a:lumOff val="25000"/>
                </a:srgbClr>
              </a:solidFill>
              <a:cs typeface="Arial" charset="0"/>
            </a:endParaRPr>
          </a:p>
        </p:txBody>
      </p:sp>
      <p:sp>
        <p:nvSpPr>
          <p:cNvPr id="15" name="Rounded Rectangle 14"/>
          <p:cNvSpPr/>
          <p:nvPr/>
        </p:nvSpPr>
        <p:spPr bwMode="auto">
          <a:xfrm>
            <a:off x="4131790" y="3238500"/>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Negotiation</a:t>
            </a:r>
          </a:p>
          <a:p>
            <a:pPr algn="ctr">
              <a:defRPr/>
            </a:pPr>
            <a:r>
              <a:rPr lang="en-US" sz="1050" dirty="0" smtClean="0">
                <a:solidFill>
                  <a:srgbClr val="000000">
                    <a:lumMod val="75000"/>
                    <a:lumOff val="25000"/>
                  </a:srgbClr>
                </a:solidFill>
                <a:cs typeface="Arial" charset="0"/>
              </a:rPr>
              <a:t>Finalized</a:t>
            </a:r>
          </a:p>
          <a:p>
            <a:pPr algn="ctr">
              <a:defRPr/>
            </a:pPr>
            <a:r>
              <a:rPr lang="en-US" sz="1050" dirty="0" smtClean="0">
                <a:solidFill>
                  <a:srgbClr val="000000">
                    <a:lumMod val="75000"/>
                    <a:lumOff val="25000"/>
                  </a:srgbClr>
                </a:solidFill>
                <a:cs typeface="Arial" charset="0"/>
              </a:rPr>
              <a:t>date</a:t>
            </a:r>
            <a:endParaRPr lang="en-US" sz="1050" dirty="0">
              <a:solidFill>
                <a:srgbClr val="000000">
                  <a:lumMod val="75000"/>
                  <a:lumOff val="25000"/>
                </a:srgbClr>
              </a:solidFill>
              <a:cs typeface="Arial" charset="0"/>
            </a:endParaRPr>
          </a:p>
        </p:txBody>
      </p:sp>
      <p:sp>
        <p:nvSpPr>
          <p:cNvPr id="25" name="Rounded Rectangle 24"/>
          <p:cNvSpPr/>
          <p:nvPr/>
        </p:nvSpPr>
        <p:spPr bwMode="auto">
          <a:xfrm>
            <a:off x="5892885" y="3238500"/>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Institution</a:t>
            </a:r>
          </a:p>
          <a:p>
            <a:pPr algn="ctr">
              <a:defRPr/>
            </a:pPr>
            <a:r>
              <a:rPr lang="en-US" sz="1050" dirty="0" smtClean="0">
                <a:solidFill>
                  <a:srgbClr val="000000">
                    <a:lumMod val="75000"/>
                    <a:lumOff val="25000"/>
                  </a:srgbClr>
                </a:solidFill>
                <a:cs typeface="Arial" charset="0"/>
              </a:rPr>
              <a:t>Execution</a:t>
            </a:r>
          </a:p>
          <a:p>
            <a:pPr algn="ctr">
              <a:defRPr/>
            </a:pPr>
            <a:r>
              <a:rPr lang="en-US" sz="1050" dirty="0" smtClean="0">
                <a:solidFill>
                  <a:srgbClr val="000000">
                    <a:lumMod val="75000"/>
                    <a:lumOff val="25000"/>
                  </a:srgbClr>
                </a:solidFill>
                <a:cs typeface="Arial" charset="0"/>
              </a:rPr>
              <a:t>Date</a:t>
            </a:r>
            <a:endParaRPr lang="en-US" sz="1050" dirty="0">
              <a:solidFill>
                <a:srgbClr val="000000">
                  <a:lumMod val="75000"/>
                  <a:lumOff val="25000"/>
                </a:srgbClr>
              </a:solidFill>
              <a:cs typeface="Arial" charset="0"/>
            </a:endParaRPr>
          </a:p>
        </p:txBody>
      </p:sp>
      <p:sp>
        <p:nvSpPr>
          <p:cNvPr id="26" name="Rounded Rectangle 25"/>
          <p:cNvSpPr/>
          <p:nvPr/>
        </p:nvSpPr>
        <p:spPr bwMode="auto">
          <a:xfrm>
            <a:off x="7653981" y="3238500"/>
            <a:ext cx="880419" cy="1028700"/>
          </a:xfrm>
          <a:prstGeom prst="roundRect">
            <a:avLst/>
          </a:prstGeom>
          <a:gradFill rotWithShape="1">
            <a:gsLst>
              <a:gs pos="0">
                <a:srgbClr val="A4CBCE">
                  <a:shade val="51000"/>
                  <a:satMod val="130000"/>
                </a:srgbClr>
              </a:gs>
              <a:gs pos="80000">
                <a:srgbClr val="A4CBCE">
                  <a:shade val="93000"/>
                  <a:satMod val="130000"/>
                </a:srgbClr>
              </a:gs>
              <a:gs pos="100000">
                <a:srgbClr val="A4CBCE">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a:defRPr/>
            </a:pPr>
            <a:r>
              <a:rPr lang="en-US" sz="1050" dirty="0" smtClean="0">
                <a:solidFill>
                  <a:srgbClr val="000000">
                    <a:lumMod val="75000"/>
                    <a:lumOff val="25000"/>
                  </a:srgbClr>
                </a:solidFill>
                <a:cs typeface="Arial" charset="0"/>
              </a:rPr>
              <a:t>Full</a:t>
            </a:r>
          </a:p>
          <a:p>
            <a:pPr algn="ctr">
              <a:defRPr/>
            </a:pPr>
            <a:r>
              <a:rPr lang="en-US" sz="1050" dirty="0" smtClean="0">
                <a:solidFill>
                  <a:srgbClr val="000000">
                    <a:lumMod val="75000"/>
                    <a:lumOff val="25000"/>
                  </a:srgbClr>
                </a:solidFill>
                <a:cs typeface="Arial" charset="0"/>
              </a:rPr>
              <a:t>Execution</a:t>
            </a:r>
          </a:p>
          <a:p>
            <a:pPr algn="ctr">
              <a:defRPr/>
            </a:pPr>
            <a:r>
              <a:rPr lang="en-US" sz="1050" dirty="0" smtClean="0">
                <a:solidFill>
                  <a:srgbClr val="000000">
                    <a:lumMod val="75000"/>
                    <a:lumOff val="25000"/>
                  </a:srgbClr>
                </a:solidFill>
                <a:cs typeface="Arial" charset="0"/>
              </a:rPr>
              <a:t>date</a:t>
            </a:r>
            <a:endParaRPr lang="en-US" sz="1050" dirty="0">
              <a:solidFill>
                <a:srgbClr val="000000">
                  <a:lumMod val="75000"/>
                  <a:lumOff val="25000"/>
                </a:srgbClr>
              </a:solidFill>
              <a:cs typeface="Arial" charset="0"/>
            </a:endParaRPr>
          </a:p>
        </p:txBody>
      </p:sp>
      <p:sp>
        <p:nvSpPr>
          <p:cNvPr id="69" name="TextBox 68"/>
          <p:cNvSpPr txBox="1"/>
          <p:nvPr/>
        </p:nvSpPr>
        <p:spPr>
          <a:xfrm>
            <a:off x="586037" y="2435423"/>
            <a:ext cx="1351652" cy="369332"/>
          </a:xfrm>
          <a:prstGeom prst="rect">
            <a:avLst/>
          </a:prstGeom>
          <a:noFill/>
        </p:spPr>
        <p:txBody>
          <a:bodyPr wrap="none" rtlCol="0">
            <a:spAutoFit/>
          </a:bodyPr>
          <a:lstStyle/>
          <a:p>
            <a:r>
              <a:rPr lang="en-US" dirty="0" smtClean="0">
                <a:latin typeface="Arial" pitchFamily="34" charset="0"/>
                <a:cs typeface="Arial" pitchFamily="34" charset="0"/>
              </a:rPr>
              <a:t>Milestones:</a:t>
            </a:r>
          </a:p>
        </p:txBody>
      </p:sp>
    </p:spTree>
  </p:cSld>
  <p:clrMapOvr>
    <a:masterClrMapping/>
  </p:clrMapOvr>
  <p:transition advTm="856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idx="4294967295"/>
          </p:nvPr>
        </p:nvSpPr>
        <p:spPr/>
        <p:txBody>
          <a:bodyPr/>
          <a:lstStyle/>
          <a:p>
            <a:r>
              <a:rPr lang="en-US" dirty="0" err="1" smtClean="0"/>
              <a:t>Balas</a:t>
            </a:r>
            <a:r>
              <a:rPr lang="en-US" dirty="0" smtClean="0"/>
              <a:t> &amp; Boren, 2000 figure - Time</a:t>
            </a:r>
          </a:p>
        </p:txBody>
      </p:sp>
      <p:grpSp>
        <p:nvGrpSpPr>
          <p:cNvPr id="39" name="Group 38"/>
          <p:cNvGrpSpPr/>
          <p:nvPr/>
        </p:nvGrpSpPr>
        <p:grpSpPr>
          <a:xfrm>
            <a:off x="3581400" y="1143000"/>
            <a:ext cx="1905000" cy="5181600"/>
            <a:chOff x="3581400" y="1143000"/>
            <a:chExt cx="1905000" cy="5181600"/>
          </a:xfrm>
        </p:grpSpPr>
        <p:sp>
          <p:nvSpPr>
            <p:cNvPr id="28677" name="AutoShape 5"/>
            <p:cNvSpPr>
              <a:spLocks noChangeArrowheads="1"/>
            </p:cNvSpPr>
            <p:nvPr/>
          </p:nvSpPr>
          <p:spPr bwMode="auto">
            <a:xfrm>
              <a:off x="3581400" y="11430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dirty="0"/>
                <a:t>Original Research</a:t>
              </a:r>
            </a:p>
          </p:txBody>
        </p:sp>
        <p:sp>
          <p:nvSpPr>
            <p:cNvPr id="28678" name="AutoShape 6"/>
            <p:cNvSpPr>
              <a:spLocks noChangeArrowheads="1"/>
            </p:cNvSpPr>
            <p:nvPr/>
          </p:nvSpPr>
          <p:spPr bwMode="auto">
            <a:xfrm>
              <a:off x="3581400" y="19304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a:t>Submission</a:t>
              </a:r>
            </a:p>
          </p:txBody>
        </p:sp>
        <p:sp>
          <p:nvSpPr>
            <p:cNvPr id="28679" name="AutoShape 7"/>
            <p:cNvSpPr>
              <a:spLocks noChangeArrowheads="1"/>
            </p:cNvSpPr>
            <p:nvPr/>
          </p:nvSpPr>
          <p:spPr bwMode="auto">
            <a:xfrm>
              <a:off x="3581400" y="27178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a:t>Acceptance</a:t>
              </a:r>
            </a:p>
          </p:txBody>
        </p:sp>
        <p:sp>
          <p:nvSpPr>
            <p:cNvPr id="28680" name="AutoShape 8"/>
            <p:cNvSpPr>
              <a:spLocks noChangeArrowheads="1"/>
            </p:cNvSpPr>
            <p:nvPr/>
          </p:nvSpPr>
          <p:spPr bwMode="auto">
            <a:xfrm>
              <a:off x="3581400" y="35052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a:t>Publication</a:t>
              </a:r>
            </a:p>
          </p:txBody>
        </p:sp>
        <p:sp>
          <p:nvSpPr>
            <p:cNvPr id="28681" name="AutoShape 9"/>
            <p:cNvSpPr>
              <a:spLocks noChangeArrowheads="1"/>
            </p:cNvSpPr>
            <p:nvPr/>
          </p:nvSpPr>
          <p:spPr bwMode="auto">
            <a:xfrm>
              <a:off x="3581400" y="42926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a:t>Bibliographic Databases</a:t>
              </a:r>
            </a:p>
          </p:txBody>
        </p:sp>
        <p:sp>
          <p:nvSpPr>
            <p:cNvPr id="28682" name="AutoShape 10"/>
            <p:cNvSpPr>
              <a:spLocks noChangeArrowheads="1"/>
            </p:cNvSpPr>
            <p:nvPr/>
          </p:nvSpPr>
          <p:spPr bwMode="auto">
            <a:xfrm>
              <a:off x="3581400" y="50800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a:t>Review, Paper, Textbook</a:t>
              </a:r>
            </a:p>
          </p:txBody>
        </p:sp>
        <p:sp>
          <p:nvSpPr>
            <p:cNvPr id="28683" name="AutoShape 11"/>
            <p:cNvSpPr>
              <a:spLocks noChangeArrowheads="1"/>
            </p:cNvSpPr>
            <p:nvPr/>
          </p:nvSpPr>
          <p:spPr bwMode="auto">
            <a:xfrm>
              <a:off x="3581400" y="58674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200"/>
                <a:t>Implementation</a:t>
              </a:r>
            </a:p>
          </p:txBody>
        </p:sp>
        <p:cxnSp>
          <p:nvCxnSpPr>
            <p:cNvPr id="28684" name="AutoShape 12"/>
            <p:cNvCxnSpPr>
              <a:cxnSpLocks noChangeShapeType="1"/>
              <a:stCxn id="28677" idx="2"/>
              <a:endCxn id="28678" idx="0"/>
            </p:cNvCxnSpPr>
            <p:nvPr/>
          </p:nvCxnSpPr>
          <p:spPr bwMode="auto">
            <a:xfrm>
              <a:off x="4533900" y="1600200"/>
              <a:ext cx="0" cy="330200"/>
            </a:xfrm>
            <a:prstGeom prst="straightConnector1">
              <a:avLst/>
            </a:prstGeom>
            <a:noFill/>
            <a:ln w="9525">
              <a:solidFill>
                <a:schemeClr val="tx1"/>
              </a:solidFill>
              <a:round/>
              <a:headEnd/>
              <a:tailEnd type="triangle" w="med" len="med"/>
            </a:ln>
            <a:effectLst/>
          </p:spPr>
        </p:cxnSp>
        <p:cxnSp>
          <p:nvCxnSpPr>
            <p:cNvPr id="28685" name="AutoShape 13"/>
            <p:cNvCxnSpPr>
              <a:cxnSpLocks noChangeShapeType="1"/>
              <a:stCxn id="28678" idx="2"/>
              <a:endCxn id="28679" idx="0"/>
            </p:cNvCxnSpPr>
            <p:nvPr/>
          </p:nvCxnSpPr>
          <p:spPr bwMode="auto">
            <a:xfrm>
              <a:off x="4533900" y="2387600"/>
              <a:ext cx="0" cy="330200"/>
            </a:xfrm>
            <a:prstGeom prst="straightConnector1">
              <a:avLst/>
            </a:prstGeom>
            <a:noFill/>
            <a:ln w="9525">
              <a:solidFill>
                <a:schemeClr val="tx1"/>
              </a:solidFill>
              <a:round/>
              <a:headEnd/>
              <a:tailEnd type="triangle" w="med" len="med"/>
            </a:ln>
            <a:effectLst/>
          </p:spPr>
        </p:cxnSp>
        <p:cxnSp>
          <p:nvCxnSpPr>
            <p:cNvPr id="28686" name="AutoShape 14"/>
            <p:cNvCxnSpPr>
              <a:cxnSpLocks noChangeShapeType="1"/>
              <a:stCxn id="28679" idx="2"/>
              <a:endCxn id="28680" idx="0"/>
            </p:cNvCxnSpPr>
            <p:nvPr/>
          </p:nvCxnSpPr>
          <p:spPr bwMode="auto">
            <a:xfrm>
              <a:off x="4533900" y="3175000"/>
              <a:ext cx="0" cy="330200"/>
            </a:xfrm>
            <a:prstGeom prst="straightConnector1">
              <a:avLst/>
            </a:prstGeom>
            <a:noFill/>
            <a:ln w="9525">
              <a:solidFill>
                <a:schemeClr val="tx1"/>
              </a:solidFill>
              <a:round/>
              <a:headEnd/>
              <a:tailEnd type="triangle" w="med" len="med"/>
            </a:ln>
            <a:effectLst/>
          </p:spPr>
        </p:cxnSp>
        <p:cxnSp>
          <p:nvCxnSpPr>
            <p:cNvPr id="28687" name="AutoShape 15"/>
            <p:cNvCxnSpPr>
              <a:cxnSpLocks noChangeShapeType="1"/>
              <a:stCxn id="28680" idx="2"/>
              <a:endCxn id="28681" idx="0"/>
            </p:cNvCxnSpPr>
            <p:nvPr/>
          </p:nvCxnSpPr>
          <p:spPr bwMode="auto">
            <a:xfrm>
              <a:off x="4533900" y="3962400"/>
              <a:ext cx="0" cy="330200"/>
            </a:xfrm>
            <a:prstGeom prst="straightConnector1">
              <a:avLst/>
            </a:prstGeom>
            <a:noFill/>
            <a:ln w="9525">
              <a:solidFill>
                <a:schemeClr val="tx1"/>
              </a:solidFill>
              <a:round/>
              <a:headEnd/>
              <a:tailEnd type="triangle" w="med" len="med"/>
            </a:ln>
            <a:effectLst/>
          </p:spPr>
        </p:cxnSp>
        <p:cxnSp>
          <p:nvCxnSpPr>
            <p:cNvPr id="28688" name="AutoShape 16"/>
            <p:cNvCxnSpPr>
              <a:cxnSpLocks noChangeShapeType="1"/>
              <a:stCxn id="28681" idx="2"/>
              <a:endCxn id="28682" idx="0"/>
            </p:cNvCxnSpPr>
            <p:nvPr/>
          </p:nvCxnSpPr>
          <p:spPr bwMode="auto">
            <a:xfrm>
              <a:off x="4533900" y="4749800"/>
              <a:ext cx="0" cy="330200"/>
            </a:xfrm>
            <a:prstGeom prst="straightConnector1">
              <a:avLst/>
            </a:prstGeom>
            <a:noFill/>
            <a:ln w="9525">
              <a:solidFill>
                <a:schemeClr val="tx1"/>
              </a:solidFill>
              <a:round/>
              <a:headEnd/>
              <a:tailEnd type="triangle" w="med" len="med"/>
            </a:ln>
            <a:effectLst/>
          </p:spPr>
        </p:cxnSp>
        <p:cxnSp>
          <p:nvCxnSpPr>
            <p:cNvPr id="28689" name="AutoShape 17"/>
            <p:cNvCxnSpPr>
              <a:cxnSpLocks noChangeShapeType="1"/>
              <a:stCxn id="28682" idx="2"/>
              <a:endCxn id="28683" idx="0"/>
            </p:cNvCxnSpPr>
            <p:nvPr/>
          </p:nvCxnSpPr>
          <p:spPr bwMode="auto">
            <a:xfrm>
              <a:off x="4533900" y="5537200"/>
              <a:ext cx="0" cy="330200"/>
            </a:xfrm>
            <a:prstGeom prst="straightConnector1">
              <a:avLst/>
            </a:prstGeom>
            <a:noFill/>
            <a:ln w="9525">
              <a:solidFill>
                <a:schemeClr val="tx1"/>
              </a:solidFill>
              <a:round/>
              <a:headEnd/>
              <a:tailEnd type="triangle" w="med" len="med"/>
            </a:ln>
            <a:effectLst/>
          </p:spPr>
        </p:cxnSp>
      </p:grpSp>
      <p:grpSp>
        <p:nvGrpSpPr>
          <p:cNvPr id="42" name="Group 41"/>
          <p:cNvGrpSpPr/>
          <p:nvPr/>
        </p:nvGrpSpPr>
        <p:grpSpPr>
          <a:xfrm>
            <a:off x="5381625" y="3962400"/>
            <a:ext cx="2387192" cy="1069162"/>
            <a:chOff x="5381625" y="3962400"/>
            <a:chExt cx="2387192" cy="1069162"/>
          </a:xfrm>
        </p:grpSpPr>
        <p:sp>
          <p:nvSpPr>
            <p:cNvPr id="28717" name="Text Box 45"/>
            <p:cNvSpPr txBox="1">
              <a:spLocks noChangeArrowheads="1"/>
            </p:cNvSpPr>
            <p:nvPr/>
          </p:nvSpPr>
          <p:spPr bwMode="auto">
            <a:xfrm>
              <a:off x="5381625" y="3962400"/>
              <a:ext cx="1703864" cy="276999"/>
            </a:xfrm>
            <a:prstGeom prst="rect">
              <a:avLst/>
            </a:prstGeom>
            <a:noFill/>
            <a:ln w="9525">
              <a:noFill/>
              <a:miter lim="800000"/>
              <a:headEnd/>
              <a:tailEnd/>
            </a:ln>
            <a:effectLst/>
          </p:spPr>
          <p:txBody>
            <a:bodyPr wrap="none">
              <a:spAutoFit/>
            </a:bodyPr>
            <a:lstStyle/>
            <a:p>
              <a:r>
                <a:rPr lang="en-US" sz="1200" dirty="0"/>
                <a:t>0.3 year (</a:t>
              </a:r>
              <a:r>
                <a:rPr lang="en-US" sz="1200" dirty="0" err="1"/>
                <a:t>Poyer</a:t>
              </a:r>
              <a:r>
                <a:rPr lang="en-US" sz="1200" dirty="0"/>
                <a:t>, 1982)</a:t>
              </a:r>
            </a:p>
          </p:txBody>
        </p:sp>
        <p:sp>
          <p:nvSpPr>
            <p:cNvPr id="28718" name="Text Box 46"/>
            <p:cNvSpPr txBox="1">
              <a:spLocks noChangeArrowheads="1"/>
            </p:cNvSpPr>
            <p:nvPr/>
          </p:nvSpPr>
          <p:spPr bwMode="auto">
            <a:xfrm>
              <a:off x="5381625" y="4754563"/>
              <a:ext cx="2387192" cy="276999"/>
            </a:xfrm>
            <a:prstGeom prst="rect">
              <a:avLst/>
            </a:prstGeom>
            <a:noFill/>
            <a:ln w="9525">
              <a:noFill/>
              <a:miter lim="800000"/>
              <a:headEnd/>
              <a:tailEnd/>
            </a:ln>
            <a:effectLst/>
          </p:spPr>
          <p:txBody>
            <a:bodyPr wrap="none">
              <a:spAutoFit/>
            </a:bodyPr>
            <a:lstStyle/>
            <a:p>
              <a:r>
                <a:rPr lang="en-US" sz="1200"/>
                <a:t>6.0 – 13.0 years (Antman, 1992)</a:t>
              </a:r>
            </a:p>
          </p:txBody>
        </p:sp>
      </p:grpSp>
      <p:sp>
        <p:nvSpPr>
          <p:cNvPr id="28719" name="Text Box 47"/>
          <p:cNvSpPr txBox="1">
            <a:spLocks noChangeArrowheads="1"/>
          </p:cNvSpPr>
          <p:nvPr/>
        </p:nvSpPr>
        <p:spPr bwMode="auto">
          <a:xfrm>
            <a:off x="5381625" y="5546725"/>
            <a:ext cx="1745414" cy="276999"/>
          </a:xfrm>
          <a:prstGeom prst="rect">
            <a:avLst/>
          </a:prstGeom>
          <a:noFill/>
          <a:ln w="9525">
            <a:noFill/>
            <a:miter lim="800000"/>
            <a:headEnd/>
            <a:tailEnd/>
          </a:ln>
          <a:effectLst/>
        </p:spPr>
        <p:txBody>
          <a:bodyPr wrap="none">
            <a:spAutoFit/>
          </a:bodyPr>
          <a:lstStyle/>
          <a:p>
            <a:r>
              <a:rPr lang="en-US" sz="1200" dirty="0"/>
              <a:t>9.3 years (see Table II)</a:t>
            </a:r>
          </a:p>
        </p:txBody>
      </p:sp>
      <p:sp>
        <p:nvSpPr>
          <p:cNvPr id="28720" name="Rectangle 48"/>
          <p:cNvSpPr>
            <a:spLocks noChangeArrowheads="1"/>
          </p:cNvSpPr>
          <p:nvPr/>
        </p:nvSpPr>
        <p:spPr bwMode="auto">
          <a:xfrm>
            <a:off x="76200" y="5943600"/>
            <a:ext cx="3048000" cy="762000"/>
          </a:xfrm>
          <a:prstGeom prst="rect">
            <a:avLst/>
          </a:prstGeom>
          <a:noFill/>
          <a:ln w="9525" algn="ctr">
            <a:noFill/>
            <a:miter lim="800000"/>
            <a:headEnd/>
            <a:tailEnd/>
          </a:ln>
          <a:effectLst/>
        </p:spPr>
        <p:txBody>
          <a:bodyPr/>
          <a:lstStyle/>
          <a:p>
            <a:pPr>
              <a:lnSpc>
                <a:spcPct val="90000"/>
              </a:lnSpc>
              <a:spcBef>
                <a:spcPct val="20000"/>
              </a:spcBef>
            </a:pPr>
            <a:r>
              <a:rPr lang="en-US" sz="1000">
                <a:latin typeface="Arial" pitchFamily="34" charset="0"/>
              </a:rPr>
              <a:t>Redrawn from</a:t>
            </a:r>
          </a:p>
          <a:p>
            <a:pPr>
              <a:lnSpc>
                <a:spcPct val="90000"/>
              </a:lnSpc>
              <a:spcBef>
                <a:spcPct val="20000"/>
              </a:spcBef>
            </a:pPr>
            <a:r>
              <a:rPr lang="en-US" sz="1000">
                <a:latin typeface="Arial" pitchFamily="34" charset="0"/>
              </a:rPr>
              <a:t>Balas, E. A., &amp; Boren, S. A. (2000). Yearbook of Medical Informatics: Managing Clinical Knowledge for Health Care Improvement. Stuttgart, Germany: Schattauer Verlagsgesellschaft mbH.</a:t>
            </a:r>
          </a:p>
        </p:txBody>
      </p:sp>
      <p:grpSp>
        <p:nvGrpSpPr>
          <p:cNvPr id="41" name="Group 40"/>
          <p:cNvGrpSpPr/>
          <p:nvPr/>
        </p:nvGrpSpPr>
        <p:grpSpPr>
          <a:xfrm>
            <a:off x="5381625" y="956846"/>
            <a:ext cx="1755160" cy="2520553"/>
            <a:chOff x="5381625" y="956846"/>
            <a:chExt cx="1755160" cy="2520553"/>
          </a:xfrm>
        </p:grpSpPr>
        <p:sp>
          <p:nvSpPr>
            <p:cNvPr id="28709" name="Text Box 37"/>
            <p:cNvSpPr txBox="1">
              <a:spLocks noChangeArrowheads="1"/>
            </p:cNvSpPr>
            <p:nvPr/>
          </p:nvSpPr>
          <p:spPr bwMode="auto">
            <a:xfrm>
              <a:off x="5381625" y="1600200"/>
              <a:ext cx="720069" cy="276999"/>
            </a:xfrm>
            <a:prstGeom prst="rect">
              <a:avLst/>
            </a:prstGeom>
            <a:noFill/>
            <a:ln w="9525">
              <a:noFill/>
              <a:miter lim="800000"/>
              <a:headEnd/>
              <a:tailEnd/>
            </a:ln>
            <a:effectLst/>
          </p:spPr>
          <p:txBody>
            <a:bodyPr wrap="none">
              <a:spAutoFit/>
            </a:bodyPr>
            <a:lstStyle/>
            <a:p>
              <a:r>
                <a:rPr lang="en-US" sz="1200"/>
                <a:t>variable</a:t>
              </a:r>
            </a:p>
          </p:txBody>
        </p:sp>
        <p:sp>
          <p:nvSpPr>
            <p:cNvPr id="28715" name="Text Box 43"/>
            <p:cNvSpPr txBox="1">
              <a:spLocks noChangeArrowheads="1"/>
            </p:cNvSpPr>
            <p:nvPr/>
          </p:nvSpPr>
          <p:spPr bwMode="auto">
            <a:xfrm>
              <a:off x="5381625" y="2400300"/>
              <a:ext cx="1755160" cy="276999"/>
            </a:xfrm>
            <a:prstGeom prst="rect">
              <a:avLst/>
            </a:prstGeom>
            <a:noFill/>
            <a:ln w="9525">
              <a:noFill/>
              <a:miter lim="800000"/>
              <a:headEnd/>
              <a:tailEnd/>
            </a:ln>
            <a:effectLst/>
          </p:spPr>
          <p:txBody>
            <a:bodyPr wrap="none">
              <a:spAutoFit/>
            </a:bodyPr>
            <a:lstStyle/>
            <a:p>
              <a:r>
                <a:rPr lang="en-US" sz="1200"/>
                <a:t>0.5 year (Kumar, 1992)</a:t>
              </a:r>
            </a:p>
          </p:txBody>
        </p:sp>
        <p:sp>
          <p:nvSpPr>
            <p:cNvPr id="28716" name="Text Box 44"/>
            <p:cNvSpPr txBox="1">
              <a:spLocks noChangeArrowheads="1"/>
            </p:cNvSpPr>
            <p:nvPr/>
          </p:nvSpPr>
          <p:spPr bwMode="auto">
            <a:xfrm>
              <a:off x="5381625" y="3200400"/>
              <a:ext cx="1755160" cy="276999"/>
            </a:xfrm>
            <a:prstGeom prst="rect">
              <a:avLst/>
            </a:prstGeom>
            <a:noFill/>
            <a:ln w="9525">
              <a:noFill/>
              <a:miter lim="800000"/>
              <a:headEnd/>
              <a:tailEnd/>
            </a:ln>
            <a:effectLst/>
          </p:spPr>
          <p:txBody>
            <a:bodyPr wrap="none">
              <a:spAutoFit/>
            </a:bodyPr>
            <a:lstStyle/>
            <a:p>
              <a:r>
                <a:rPr lang="en-US" sz="1200"/>
                <a:t>0.6 year (Kumar, 1992)</a:t>
              </a:r>
            </a:p>
          </p:txBody>
        </p:sp>
        <p:sp>
          <p:nvSpPr>
            <p:cNvPr id="37" name="TextBox 36"/>
            <p:cNvSpPr txBox="1"/>
            <p:nvPr/>
          </p:nvSpPr>
          <p:spPr>
            <a:xfrm>
              <a:off x="5867400" y="956846"/>
              <a:ext cx="660245" cy="338554"/>
            </a:xfrm>
            <a:prstGeom prst="rect">
              <a:avLst/>
            </a:prstGeom>
            <a:noFill/>
          </p:spPr>
          <p:txBody>
            <a:bodyPr wrap="none" rtlCol="0">
              <a:spAutoFit/>
            </a:bodyPr>
            <a:lstStyle/>
            <a:p>
              <a:r>
                <a:rPr lang="en-US" sz="1600" b="1" dirty="0" smtClean="0">
                  <a:latin typeface="Arial" pitchFamily="34" charset="0"/>
                  <a:cs typeface="Arial" pitchFamily="34" charset="0"/>
                </a:rPr>
                <a:t>Time</a:t>
              </a:r>
            </a:p>
          </p:txBody>
        </p:sp>
      </p:grpSp>
      <p:grpSp>
        <p:nvGrpSpPr>
          <p:cNvPr id="43" name="Group 42"/>
          <p:cNvGrpSpPr/>
          <p:nvPr/>
        </p:nvGrpSpPr>
        <p:grpSpPr>
          <a:xfrm>
            <a:off x="685800" y="956846"/>
            <a:ext cx="2895600" cy="4305419"/>
            <a:chOff x="685800" y="956846"/>
            <a:chExt cx="2895600" cy="4305419"/>
          </a:xfrm>
        </p:grpSpPr>
        <p:sp>
          <p:nvSpPr>
            <p:cNvPr id="28690" name="AutoShape 18"/>
            <p:cNvSpPr>
              <a:spLocks noChangeArrowheads="1"/>
            </p:cNvSpPr>
            <p:nvPr/>
          </p:nvSpPr>
          <p:spPr bwMode="auto">
            <a:xfrm flipV="1">
              <a:off x="762000" y="1524000"/>
              <a:ext cx="1219200" cy="609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CC"/>
            </a:solidFill>
            <a:ln w="9525">
              <a:solidFill>
                <a:schemeClr val="tx1"/>
              </a:solidFill>
              <a:miter lim="800000"/>
              <a:headEnd/>
              <a:tailEnd/>
            </a:ln>
            <a:effectLst/>
          </p:spPr>
          <p:txBody>
            <a:bodyPr rot="10800000" wrap="none" anchor="ctr"/>
            <a:lstStyle/>
            <a:p>
              <a:pPr algn="ctr"/>
              <a:r>
                <a:rPr lang="en-US" sz="1200"/>
                <a:t>Negative</a:t>
              </a:r>
            </a:p>
            <a:p>
              <a:pPr algn="ctr"/>
              <a:r>
                <a:rPr lang="en-US" sz="1200"/>
                <a:t>results</a:t>
              </a:r>
            </a:p>
          </p:txBody>
        </p:sp>
        <p:sp>
          <p:nvSpPr>
            <p:cNvPr id="28691" name="AutoShape 19"/>
            <p:cNvSpPr>
              <a:spLocks noChangeArrowheads="1"/>
            </p:cNvSpPr>
            <p:nvPr/>
          </p:nvSpPr>
          <p:spPr bwMode="auto">
            <a:xfrm flipV="1">
              <a:off x="762000" y="2286000"/>
              <a:ext cx="1219200" cy="609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CC"/>
            </a:solidFill>
            <a:ln w="9525">
              <a:solidFill>
                <a:schemeClr val="tx1"/>
              </a:solidFill>
              <a:miter lim="800000"/>
              <a:headEnd/>
              <a:tailEnd/>
            </a:ln>
            <a:effectLst/>
          </p:spPr>
          <p:txBody>
            <a:bodyPr rot="10800000" wrap="none" anchor="ctr"/>
            <a:lstStyle/>
            <a:p>
              <a:pPr algn="ctr"/>
              <a:r>
                <a:rPr lang="en-US" sz="1200"/>
                <a:t>Negative</a:t>
              </a:r>
            </a:p>
            <a:p>
              <a:pPr algn="ctr"/>
              <a:r>
                <a:rPr lang="en-US" sz="1200"/>
                <a:t>results</a:t>
              </a:r>
            </a:p>
          </p:txBody>
        </p:sp>
        <p:sp>
          <p:nvSpPr>
            <p:cNvPr id="28694" name="AutoShape 22"/>
            <p:cNvSpPr>
              <a:spLocks noChangeArrowheads="1"/>
            </p:cNvSpPr>
            <p:nvPr/>
          </p:nvSpPr>
          <p:spPr bwMode="auto">
            <a:xfrm>
              <a:off x="685800" y="3886200"/>
              <a:ext cx="1295400" cy="457200"/>
            </a:xfrm>
            <a:prstGeom prst="roundRect">
              <a:avLst>
                <a:gd name="adj" fmla="val 16667"/>
              </a:avLst>
            </a:prstGeom>
            <a:solidFill>
              <a:srgbClr val="99FFCC"/>
            </a:solidFill>
            <a:ln w="9525">
              <a:solidFill>
                <a:schemeClr val="tx1"/>
              </a:solidFill>
              <a:round/>
              <a:headEnd/>
              <a:tailEnd/>
            </a:ln>
            <a:effectLst/>
          </p:spPr>
          <p:txBody>
            <a:bodyPr wrap="none" anchor="ctr"/>
            <a:lstStyle/>
            <a:p>
              <a:pPr algn="ctr"/>
              <a:r>
                <a:rPr lang="en-US" sz="1200"/>
                <a:t>Lack of Numbers</a:t>
              </a:r>
            </a:p>
          </p:txBody>
        </p:sp>
        <p:sp>
          <p:nvSpPr>
            <p:cNvPr id="28695" name="AutoShape 23"/>
            <p:cNvSpPr>
              <a:spLocks noChangeArrowheads="1"/>
            </p:cNvSpPr>
            <p:nvPr/>
          </p:nvSpPr>
          <p:spPr bwMode="auto">
            <a:xfrm>
              <a:off x="685800" y="4724400"/>
              <a:ext cx="1295400" cy="457200"/>
            </a:xfrm>
            <a:prstGeom prst="roundRect">
              <a:avLst>
                <a:gd name="adj" fmla="val 16667"/>
              </a:avLst>
            </a:prstGeom>
            <a:solidFill>
              <a:srgbClr val="FFFFCC"/>
            </a:solidFill>
            <a:ln w="9525">
              <a:solidFill>
                <a:schemeClr val="tx1"/>
              </a:solidFill>
              <a:round/>
              <a:headEnd/>
              <a:tailEnd/>
            </a:ln>
            <a:effectLst/>
          </p:spPr>
          <p:txBody>
            <a:bodyPr wrap="none" anchor="ctr"/>
            <a:lstStyle/>
            <a:p>
              <a:pPr algn="ctr"/>
              <a:r>
                <a:rPr lang="en-US" sz="1200"/>
                <a:t>Inconsistent</a:t>
              </a:r>
            </a:p>
            <a:p>
              <a:pPr algn="ctr"/>
              <a:r>
                <a:rPr lang="en-US" sz="1200"/>
                <a:t>Indexing</a:t>
              </a:r>
            </a:p>
          </p:txBody>
        </p:sp>
        <p:cxnSp>
          <p:nvCxnSpPr>
            <p:cNvPr id="28698" name="AutoShape 26"/>
            <p:cNvCxnSpPr>
              <a:cxnSpLocks noChangeShapeType="1"/>
              <a:stCxn id="28680" idx="1"/>
              <a:endCxn id="28694" idx="3"/>
            </p:cNvCxnSpPr>
            <p:nvPr/>
          </p:nvCxnSpPr>
          <p:spPr bwMode="auto">
            <a:xfrm flipH="1">
              <a:off x="1981200" y="3733800"/>
              <a:ext cx="1600200" cy="381000"/>
            </a:xfrm>
            <a:prstGeom prst="straightConnector1">
              <a:avLst/>
            </a:prstGeom>
            <a:noFill/>
            <a:ln w="9525">
              <a:solidFill>
                <a:schemeClr val="tx1"/>
              </a:solidFill>
              <a:prstDash val="dash"/>
              <a:round/>
              <a:headEnd/>
              <a:tailEnd type="triangle" w="med" len="med"/>
            </a:ln>
            <a:effectLst/>
          </p:spPr>
        </p:cxnSp>
        <p:cxnSp>
          <p:nvCxnSpPr>
            <p:cNvPr id="28699" name="AutoShape 27"/>
            <p:cNvCxnSpPr>
              <a:cxnSpLocks noChangeShapeType="1"/>
              <a:stCxn id="28677" idx="1"/>
              <a:endCxn id="28690" idx="0"/>
            </p:cNvCxnSpPr>
            <p:nvPr/>
          </p:nvCxnSpPr>
          <p:spPr bwMode="auto">
            <a:xfrm flipH="1">
              <a:off x="1828800" y="1371600"/>
              <a:ext cx="1752600" cy="457200"/>
            </a:xfrm>
            <a:prstGeom prst="straightConnector1">
              <a:avLst/>
            </a:prstGeom>
            <a:noFill/>
            <a:ln w="9525">
              <a:solidFill>
                <a:schemeClr val="tx1"/>
              </a:solidFill>
              <a:prstDash val="dash"/>
              <a:round/>
              <a:headEnd/>
              <a:tailEnd type="triangle" w="med" len="med"/>
            </a:ln>
            <a:effectLst/>
          </p:spPr>
        </p:cxnSp>
        <p:cxnSp>
          <p:nvCxnSpPr>
            <p:cNvPr id="28700" name="AutoShape 28"/>
            <p:cNvCxnSpPr>
              <a:cxnSpLocks noChangeShapeType="1"/>
              <a:stCxn id="28678" idx="1"/>
              <a:endCxn id="28691" idx="0"/>
            </p:cNvCxnSpPr>
            <p:nvPr/>
          </p:nvCxnSpPr>
          <p:spPr bwMode="auto">
            <a:xfrm flipH="1">
              <a:off x="1828800" y="2159000"/>
              <a:ext cx="1752600" cy="431800"/>
            </a:xfrm>
            <a:prstGeom prst="straightConnector1">
              <a:avLst/>
            </a:prstGeom>
            <a:noFill/>
            <a:ln w="9525">
              <a:solidFill>
                <a:schemeClr val="tx1"/>
              </a:solidFill>
              <a:prstDash val="dash"/>
              <a:round/>
              <a:headEnd/>
              <a:tailEnd type="triangle" w="med" len="med"/>
            </a:ln>
            <a:effectLst/>
          </p:spPr>
        </p:cxnSp>
        <p:cxnSp>
          <p:nvCxnSpPr>
            <p:cNvPr id="28701" name="AutoShape 29"/>
            <p:cNvCxnSpPr>
              <a:cxnSpLocks noChangeShapeType="1"/>
              <a:stCxn id="28681" idx="1"/>
              <a:endCxn id="28695" idx="3"/>
            </p:cNvCxnSpPr>
            <p:nvPr/>
          </p:nvCxnSpPr>
          <p:spPr bwMode="auto">
            <a:xfrm flipH="1">
              <a:off x="1981200" y="4521200"/>
              <a:ext cx="1600200" cy="431800"/>
            </a:xfrm>
            <a:prstGeom prst="straightConnector1">
              <a:avLst/>
            </a:prstGeom>
            <a:noFill/>
            <a:ln w="9525">
              <a:solidFill>
                <a:schemeClr val="tx1"/>
              </a:solidFill>
              <a:prstDash val="dash"/>
              <a:round/>
              <a:headEnd/>
              <a:tailEnd type="triangle" w="med" len="med"/>
            </a:ln>
            <a:effectLst/>
          </p:spPr>
        </p:cxnSp>
        <p:sp>
          <p:nvSpPr>
            <p:cNvPr id="28703" name="Text Box 31"/>
            <p:cNvSpPr txBox="1">
              <a:spLocks noChangeArrowheads="1"/>
            </p:cNvSpPr>
            <p:nvPr/>
          </p:nvSpPr>
          <p:spPr bwMode="auto">
            <a:xfrm>
              <a:off x="2049950" y="1600200"/>
              <a:ext cx="1343637" cy="461665"/>
            </a:xfrm>
            <a:prstGeom prst="rect">
              <a:avLst/>
            </a:prstGeom>
            <a:noFill/>
            <a:ln w="9525">
              <a:noFill/>
              <a:miter lim="800000"/>
              <a:headEnd/>
              <a:tailEnd/>
            </a:ln>
            <a:effectLst/>
          </p:spPr>
          <p:txBody>
            <a:bodyPr wrap="none">
              <a:spAutoFit/>
            </a:bodyPr>
            <a:lstStyle/>
            <a:p>
              <a:pPr algn="ctr"/>
              <a:r>
                <a:rPr lang="en-US" sz="1200"/>
                <a:t>18%</a:t>
              </a:r>
            </a:p>
            <a:p>
              <a:pPr algn="ctr"/>
              <a:r>
                <a:rPr lang="en-US" sz="1200"/>
                <a:t>(Dickersin, 1987)</a:t>
              </a:r>
            </a:p>
          </p:txBody>
        </p:sp>
        <p:sp>
          <p:nvSpPr>
            <p:cNvPr id="28704" name="Text Box 32"/>
            <p:cNvSpPr txBox="1">
              <a:spLocks noChangeArrowheads="1"/>
            </p:cNvSpPr>
            <p:nvPr/>
          </p:nvSpPr>
          <p:spPr bwMode="auto">
            <a:xfrm>
              <a:off x="2163731" y="2438400"/>
              <a:ext cx="1122423" cy="461665"/>
            </a:xfrm>
            <a:prstGeom prst="rect">
              <a:avLst/>
            </a:prstGeom>
            <a:noFill/>
            <a:ln w="9525">
              <a:noFill/>
              <a:miter lim="800000"/>
              <a:headEnd/>
              <a:tailEnd/>
            </a:ln>
            <a:effectLst/>
          </p:spPr>
          <p:txBody>
            <a:bodyPr wrap="none">
              <a:spAutoFit/>
            </a:bodyPr>
            <a:lstStyle/>
            <a:p>
              <a:pPr algn="ctr"/>
              <a:r>
                <a:rPr lang="en-US" sz="1200"/>
                <a:t>46%</a:t>
              </a:r>
            </a:p>
            <a:p>
              <a:pPr algn="ctr"/>
              <a:r>
                <a:rPr lang="en-US" sz="1200"/>
                <a:t>(Koren, 1989)</a:t>
              </a:r>
            </a:p>
          </p:txBody>
        </p:sp>
        <p:sp>
          <p:nvSpPr>
            <p:cNvPr id="28705" name="Text Box 33"/>
            <p:cNvSpPr txBox="1">
              <a:spLocks noChangeArrowheads="1"/>
            </p:cNvSpPr>
            <p:nvPr/>
          </p:nvSpPr>
          <p:spPr bwMode="auto">
            <a:xfrm>
              <a:off x="2173382" y="3962400"/>
              <a:ext cx="1096774" cy="461665"/>
            </a:xfrm>
            <a:prstGeom prst="rect">
              <a:avLst/>
            </a:prstGeom>
            <a:noFill/>
            <a:ln w="9525">
              <a:noFill/>
              <a:miter lim="800000"/>
              <a:headEnd/>
              <a:tailEnd/>
            </a:ln>
            <a:effectLst/>
          </p:spPr>
          <p:txBody>
            <a:bodyPr wrap="none">
              <a:spAutoFit/>
            </a:bodyPr>
            <a:lstStyle/>
            <a:p>
              <a:pPr algn="ctr"/>
              <a:r>
                <a:rPr lang="en-US" sz="1200"/>
                <a:t>35%</a:t>
              </a:r>
            </a:p>
            <a:p>
              <a:pPr algn="ctr"/>
              <a:r>
                <a:rPr lang="en-US" sz="1200"/>
                <a:t>(Balas, 1995)</a:t>
              </a:r>
            </a:p>
          </p:txBody>
        </p:sp>
        <p:sp>
          <p:nvSpPr>
            <p:cNvPr id="28706" name="Text Box 34"/>
            <p:cNvSpPr txBox="1">
              <a:spLocks noChangeArrowheads="1"/>
            </p:cNvSpPr>
            <p:nvPr/>
          </p:nvSpPr>
          <p:spPr bwMode="auto">
            <a:xfrm>
              <a:off x="2075637" y="4800600"/>
              <a:ext cx="1284326" cy="461665"/>
            </a:xfrm>
            <a:prstGeom prst="rect">
              <a:avLst/>
            </a:prstGeom>
            <a:noFill/>
            <a:ln w="9525">
              <a:noFill/>
              <a:miter lim="800000"/>
              <a:headEnd/>
              <a:tailEnd/>
            </a:ln>
            <a:effectLst/>
          </p:spPr>
          <p:txBody>
            <a:bodyPr wrap="none">
              <a:spAutoFit/>
            </a:bodyPr>
            <a:lstStyle/>
            <a:p>
              <a:pPr algn="ctr"/>
              <a:r>
                <a:rPr lang="en-US" sz="1200"/>
                <a:t>50%</a:t>
              </a:r>
            </a:p>
            <a:p>
              <a:pPr algn="ctr"/>
              <a:r>
                <a:rPr lang="en-US" sz="1200"/>
                <a:t>(Poynard, 1985)</a:t>
              </a:r>
            </a:p>
          </p:txBody>
        </p:sp>
        <p:sp>
          <p:nvSpPr>
            <p:cNvPr id="38" name="TextBox 37"/>
            <p:cNvSpPr txBox="1"/>
            <p:nvPr/>
          </p:nvSpPr>
          <p:spPr>
            <a:xfrm>
              <a:off x="2362200" y="956846"/>
              <a:ext cx="628698" cy="338554"/>
            </a:xfrm>
            <a:prstGeom prst="rect">
              <a:avLst/>
            </a:prstGeom>
            <a:noFill/>
          </p:spPr>
          <p:txBody>
            <a:bodyPr wrap="none" rtlCol="0">
              <a:spAutoFit/>
            </a:bodyPr>
            <a:lstStyle/>
            <a:p>
              <a:r>
                <a:rPr lang="en-US" sz="1600" b="1" dirty="0" smtClean="0">
                  <a:latin typeface="Arial" pitchFamily="34" charset="0"/>
                  <a:cs typeface="Arial" pitchFamily="34" charset="0"/>
                </a:rPr>
                <a:t>Rate</a:t>
              </a:r>
            </a:p>
          </p:txBody>
        </p:sp>
      </p:grpSp>
    </p:spTree>
    <p:custDataLst>
      <p:tags r:id="rId1"/>
    </p:custDataLst>
  </p:cSld>
  <p:clrMapOvr>
    <a:masterClrMapping/>
  </p:clrMapOvr>
  <p:transition advTm="221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719"/>
                                        </p:tgtEl>
                                        <p:attrNameLst>
                                          <p:attrName>style.visibility</p:attrName>
                                        </p:attrNameLst>
                                      </p:cBhvr>
                                      <p:to>
                                        <p:strVal val="visible"/>
                                      </p:to>
                                    </p:set>
                                    <p:animEffect transition="in" filter="wipe(up)">
                                      <p:cBhvr>
                                        <p:cTn id="22" dur="500"/>
                                        <p:tgtEl>
                                          <p:spTgt spid="287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Publication to Meta-analysis</a:t>
            </a:r>
            <a:endParaRPr lang="en-US" dirty="0"/>
          </a:p>
        </p:txBody>
      </p:sp>
      <p:sp>
        <p:nvSpPr>
          <p:cNvPr id="3" name="Content Placeholder 2"/>
          <p:cNvSpPr>
            <a:spLocks noGrp="1"/>
          </p:cNvSpPr>
          <p:nvPr>
            <p:ph idx="1"/>
          </p:nvPr>
        </p:nvSpPr>
        <p:spPr/>
        <p:txBody>
          <a:bodyPr/>
          <a:lstStyle/>
          <a:p>
            <a:r>
              <a:rPr lang="en-US" dirty="0" smtClean="0"/>
              <a:t>Used Cochrane Collaboration reports</a:t>
            </a:r>
          </a:p>
          <a:p>
            <a:r>
              <a:rPr lang="en-US" dirty="0" smtClean="0"/>
              <a:t>Methods</a:t>
            </a:r>
          </a:p>
          <a:p>
            <a:pPr lvl="1"/>
            <a:r>
              <a:rPr lang="en-US" dirty="0" smtClean="0"/>
              <a:t>Extracted data from all active Cochrane reports (N= 3,190)</a:t>
            </a:r>
          </a:p>
          <a:p>
            <a:pPr lvl="1"/>
            <a:r>
              <a:rPr lang="en-US" dirty="0" smtClean="0"/>
              <a:t>The reports provide references for all publications (N= 61,193) whose data was used </a:t>
            </a:r>
            <a:r>
              <a:rPr lang="en-US" dirty="0" smtClean="0">
                <a:sym typeface="Wingdings" pitchFamily="2" charset="2"/>
              </a:rPr>
              <a:t> </a:t>
            </a:r>
            <a:r>
              <a:rPr lang="en-US" dirty="0" smtClean="0"/>
              <a:t>extract year of each publication</a:t>
            </a:r>
          </a:p>
          <a:p>
            <a:pPr lvl="1"/>
            <a:r>
              <a:rPr lang="en-US" dirty="0" smtClean="0"/>
              <a:t>Duration = Cochrane report year – publication year</a:t>
            </a:r>
          </a:p>
          <a:p>
            <a:r>
              <a:rPr lang="en-US" dirty="0" smtClean="0"/>
              <a:t>Can do for any research synthesis (meta-analysis, systematic review, guideline)</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40</a:t>
            </a:fld>
            <a:endParaRPr lang="en-US" dirty="0"/>
          </a:p>
        </p:txBody>
      </p:sp>
    </p:spTree>
  </p:cSld>
  <p:clrMapOvr>
    <a:masterClrMapping/>
  </p:clrMapOvr>
  <p:transition advTm="5556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(initial reviews; N=838 reports)</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41</a:t>
            </a:fld>
            <a:endParaRPr lang="en-US" dirty="0"/>
          </a:p>
        </p:txBody>
      </p:sp>
      <p:sp>
        <p:nvSpPr>
          <p:cNvPr id="3076" name="AutoShape 4"/>
          <p:cNvSpPr>
            <a:spLocks noChangeAspect="1" noChangeArrowheads="1" noTextEdit="1"/>
          </p:cNvSpPr>
          <p:nvPr/>
        </p:nvSpPr>
        <p:spPr bwMode="auto">
          <a:xfrm>
            <a:off x="842963" y="444500"/>
            <a:ext cx="7458075" cy="597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cstate="print"/>
          <a:srcRect/>
          <a:stretch>
            <a:fillRect/>
          </a:stretch>
        </p:blipFill>
        <p:spPr bwMode="auto">
          <a:xfrm>
            <a:off x="762000" y="895350"/>
            <a:ext cx="7448550" cy="5962650"/>
          </a:xfrm>
          <a:prstGeom prst="rect">
            <a:avLst/>
          </a:prstGeom>
          <a:noFill/>
          <a:ln w="9525">
            <a:noFill/>
            <a:miter lim="800000"/>
            <a:headEnd/>
            <a:tailEnd/>
          </a:ln>
        </p:spPr>
      </p:pic>
      <p:cxnSp>
        <p:nvCxnSpPr>
          <p:cNvPr id="11" name="Straight Connector 10"/>
          <p:cNvCxnSpPr/>
          <p:nvPr/>
        </p:nvCxnSpPr>
        <p:spPr bwMode="auto">
          <a:xfrm>
            <a:off x="1676400" y="5181600"/>
            <a:ext cx="64770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2" name="TextBox 11"/>
          <p:cNvSpPr txBox="1"/>
          <p:nvPr/>
        </p:nvSpPr>
        <p:spPr>
          <a:xfrm>
            <a:off x="685800" y="6113418"/>
            <a:ext cx="7986352" cy="707886"/>
          </a:xfrm>
          <a:prstGeom prst="rect">
            <a:avLst/>
          </a:prstGeom>
          <a:solidFill>
            <a:schemeClr val="bg1"/>
          </a:solidFill>
        </p:spPr>
        <p:txBody>
          <a:bodyPr wrap="none" rtlCol="0">
            <a:spAutoFit/>
          </a:bodyPr>
          <a:lstStyle/>
          <a:p>
            <a:pPr algn="ctr"/>
            <a:r>
              <a:rPr lang="en-US" sz="1600" dirty="0" smtClean="0">
                <a:latin typeface="Arial" pitchFamily="34" charset="0"/>
                <a:cs typeface="Arial" pitchFamily="34" charset="0"/>
              </a:rPr>
              <a:t>Median Number of Years from Publication to inclusion in an initial Cochrane Review = </a:t>
            </a:r>
          </a:p>
          <a:p>
            <a:pPr algn="ctr"/>
            <a:r>
              <a:rPr lang="en-US" sz="2400" dirty="0" smtClean="0">
                <a:latin typeface="Arial" pitchFamily="34" charset="0"/>
                <a:cs typeface="Arial" pitchFamily="34" charset="0"/>
              </a:rPr>
              <a:t>8.0 years</a:t>
            </a:r>
          </a:p>
        </p:txBody>
      </p:sp>
    </p:spTree>
  </p:cSld>
  <p:clrMapOvr>
    <a:masterClrMapping/>
  </p:clrMapOvr>
  <p:transition advTm="2609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152400" y="1905000"/>
            <a:ext cx="8839200" cy="4343400"/>
          </a:xfrm>
        </p:spPr>
        <p:txBody>
          <a:bodyPr/>
          <a:lstStyle/>
          <a:p>
            <a:pPr algn="ctr">
              <a:buNone/>
            </a:pPr>
            <a:r>
              <a:rPr lang="en-US" sz="6600" dirty="0" smtClean="0"/>
              <a:t>Dissemination and Implementation!</a:t>
            </a:r>
            <a:endParaRPr lang="en-US" dirty="0"/>
          </a:p>
        </p:txBody>
      </p:sp>
    </p:spTree>
    <p:custDataLst>
      <p:tags r:id="rId1"/>
    </p:custDataLst>
  </p:cSld>
  <p:clrMapOvr>
    <a:masterClrMapping/>
  </p:clrMapOvr>
  <p:transition advTm="39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a:t>
            </a:r>
            <a:endParaRPr lang="en-US" sz="2800" dirty="0"/>
          </a:p>
        </p:txBody>
      </p:sp>
      <p:sp>
        <p:nvSpPr>
          <p:cNvPr id="3" name="Content Placeholder 2"/>
          <p:cNvSpPr>
            <a:spLocks noGrp="1"/>
          </p:cNvSpPr>
          <p:nvPr>
            <p:ph idx="1"/>
          </p:nvPr>
        </p:nvSpPr>
        <p:spPr>
          <a:xfrm>
            <a:off x="152400" y="1003300"/>
            <a:ext cx="8839200" cy="5702300"/>
          </a:xfrm>
        </p:spPr>
        <p:txBody>
          <a:bodyPr/>
          <a:lstStyle/>
          <a:p>
            <a:r>
              <a:rPr lang="en-US" sz="2400" dirty="0" smtClean="0"/>
              <a:t>A call for time process evaluations in dissemination and implementation</a:t>
            </a:r>
          </a:p>
          <a:p>
            <a:pPr lvl="1"/>
            <a:r>
              <a:rPr lang="en-US" sz="2000" dirty="0" smtClean="0"/>
              <a:t>Especially from research synthesis to use</a:t>
            </a:r>
          </a:p>
          <a:p>
            <a:pPr lvl="1"/>
            <a:r>
              <a:rPr lang="en-US" sz="2000" dirty="0" smtClean="0"/>
              <a:t>Where are such studies? Please send to </a:t>
            </a:r>
            <a:r>
              <a:rPr lang="en-US" sz="2000" dirty="0" err="1" smtClean="0"/>
              <a:t>wmt1@cornell.edu</a:t>
            </a:r>
            <a:endParaRPr lang="en-US" sz="2000" dirty="0" smtClean="0"/>
          </a:p>
          <a:p>
            <a:r>
              <a:rPr lang="en-US" sz="2400" dirty="0" smtClean="0"/>
              <a:t>Evaluate effects of different types of dissemination and implementation interventions/strategies on durations</a:t>
            </a:r>
          </a:p>
          <a:p>
            <a:pPr lvl="1"/>
            <a:r>
              <a:rPr lang="en-US" sz="2000" dirty="0" smtClean="0"/>
              <a:t>Develop statistical methodologies (survival analysis, Kaplan-Meier;  hierarchical linear regression)</a:t>
            </a:r>
          </a:p>
          <a:p>
            <a:r>
              <a:rPr lang="en-US" sz="2400" dirty="0" smtClean="0"/>
              <a:t>Dissemination and Implementation durations will likely be among the longest in the translational research process</a:t>
            </a:r>
          </a:p>
          <a:p>
            <a:r>
              <a:rPr lang="en-US" sz="2400" dirty="0" smtClean="0"/>
              <a:t>We won’t get translation without going through dissemination and implementation!</a:t>
            </a:r>
          </a:p>
          <a:p>
            <a:r>
              <a:rPr lang="en-US" sz="2400" dirty="0" smtClean="0"/>
              <a:t>Dissemination and implementation researchers are engaged in the translational research enterprise as well</a:t>
            </a:r>
            <a:endParaRPr lang="en-US" sz="2400" dirty="0"/>
          </a:p>
        </p:txBody>
      </p:sp>
    </p:spTree>
    <p:custDataLst>
      <p:tags r:id="rId1"/>
    </p:custDataLst>
  </p:cSld>
  <p:clrMapOvr>
    <a:masterClrMapping/>
  </p:clrMapOvr>
  <p:transition advTm="78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8"/>
          <p:cNvSpPr>
            <a:spLocks noGrp="1"/>
          </p:cNvSpPr>
          <p:nvPr>
            <p:ph type="title" idx="4294967295"/>
          </p:nvPr>
        </p:nvSpPr>
        <p:spPr>
          <a:xfrm>
            <a:off x="0" y="0"/>
            <a:ext cx="9144000" cy="1143000"/>
          </a:xfrm>
        </p:spPr>
        <p:txBody>
          <a:bodyPr/>
          <a:lstStyle/>
          <a:p>
            <a:pPr eaLnBrk="1" hangingPunct="1"/>
            <a:r>
              <a:rPr lang="en-US" dirty="0" smtClean="0">
                <a:cs typeface="Arial" pitchFamily="34" charset="0"/>
              </a:rPr>
              <a:t>The Last Word</a:t>
            </a:r>
          </a:p>
        </p:txBody>
      </p:sp>
      <p:sp>
        <p:nvSpPr>
          <p:cNvPr id="45059" name="Content Placeholder 7"/>
          <p:cNvSpPr>
            <a:spLocks noGrp="1"/>
          </p:cNvSpPr>
          <p:nvPr>
            <p:ph sz="quarter" idx="4294967295"/>
          </p:nvPr>
        </p:nvSpPr>
        <p:spPr>
          <a:xfrm>
            <a:off x="457200" y="1754188"/>
            <a:ext cx="5334000" cy="3046412"/>
          </a:xfrm>
        </p:spPr>
        <p:txBody>
          <a:bodyPr>
            <a:spAutoFit/>
          </a:bodyPr>
          <a:lstStyle/>
          <a:p>
            <a:pPr marL="0" indent="0" eaLnBrk="1" hangingPunct="1">
              <a:buFontTx/>
              <a:buNone/>
            </a:pPr>
            <a:r>
              <a:rPr lang="en-US" sz="2400" smtClean="0"/>
              <a:t>“To the individual who devotes his or her life to science, nothing can give more happiness than when results immediately find practical application. There are </a:t>
            </a:r>
            <a:r>
              <a:rPr lang="en-US" sz="2400" i="1" smtClean="0">
                <a:solidFill>
                  <a:srgbClr val="990000"/>
                </a:solidFill>
              </a:rPr>
              <a:t>not</a:t>
            </a:r>
            <a:r>
              <a:rPr lang="en-US" sz="2400" smtClean="0"/>
              <a:t> two sciences. There is science and the application of science and these two are linked as the fruit is to the tree.”</a:t>
            </a:r>
          </a:p>
        </p:txBody>
      </p:sp>
      <p:pic>
        <p:nvPicPr>
          <p:cNvPr id="45060" name="Picture 2" descr="Louis Pasteur in his laboratory, painting by A. Edelfeldt in 1885.">
            <a:hlinkClick r:id="rId3" tooltip="Louis Pasteur in his laboratory, painting by A. Edelfeldt in 1885."/>
          </p:cNvPr>
          <p:cNvPicPr>
            <a:picLocks noChangeAspect="1" noChangeArrowheads="1"/>
          </p:cNvPicPr>
          <p:nvPr/>
        </p:nvPicPr>
        <p:blipFill>
          <a:blip r:embed="rId4" cstate="print"/>
          <a:srcRect/>
          <a:stretch>
            <a:fillRect/>
          </a:stretch>
        </p:blipFill>
        <p:spPr bwMode="auto">
          <a:xfrm>
            <a:off x="6019800" y="1752600"/>
            <a:ext cx="2857500" cy="3381375"/>
          </a:xfrm>
          <a:prstGeom prst="rect">
            <a:avLst/>
          </a:prstGeom>
          <a:noFill/>
          <a:ln w="9525">
            <a:noFill/>
            <a:miter lim="800000"/>
            <a:headEnd/>
            <a:tailEnd/>
          </a:ln>
        </p:spPr>
      </p:pic>
      <p:sp>
        <p:nvSpPr>
          <p:cNvPr id="45061" name="TextBox 5"/>
          <p:cNvSpPr txBox="1">
            <a:spLocks noChangeArrowheads="1"/>
          </p:cNvSpPr>
          <p:nvPr/>
        </p:nvSpPr>
        <p:spPr bwMode="auto">
          <a:xfrm>
            <a:off x="4343400" y="4800600"/>
            <a:ext cx="1279525" cy="307975"/>
          </a:xfrm>
          <a:prstGeom prst="rect">
            <a:avLst/>
          </a:prstGeom>
          <a:noFill/>
          <a:ln w="9525">
            <a:noFill/>
            <a:miter lim="800000"/>
            <a:headEnd/>
            <a:tailEnd/>
          </a:ln>
        </p:spPr>
        <p:txBody>
          <a:bodyPr wrap="none">
            <a:spAutoFit/>
          </a:bodyPr>
          <a:lstStyle/>
          <a:p>
            <a:pPr eaLnBrk="0" hangingPunct="0"/>
            <a:r>
              <a:rPr lang="en-US" sz="1400">
                <a:latin typeface="Arial" pitchFamily="34" charset="0"/>
                <a:cs typeface="Arial" pitchFamily="34" charset="0"/>
              </a:rPr>
              <a:t>Louis Pasteur</a:t>
            </a:r>
          </a:p>
        </p:txBody>
      </p:sp>
    </p:spTree>
  </p:cSld>
  <p:clrMapOvr>
    <a:masterClrMapping/>
  </p:clrMapOvr>
  <p:transition advTm="27438">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My thanks to the following funding sources which underwrote parts of this presentation:</a:t>
            </a:r>
          </a:p>
          <a:p>
            <a:pPr lvl="1"/>
            <a:r>
              <a:rPr lang="en-US" dirty="0" err="1" smtClean="0"/>
              <a:t>NIH</a:t>
            </a:r>
            <a:r>
              <a:rPr lang="en-US" dirty="0" smtClean="0"/>
              <a:t>/</a:t>
            </a:r>
            <a:r>
              <a:rPr lang="en-US" dirty="0" err="1" smtClean="0"/>
              <a:t>NIDA</a:t>
            </a:r>
            <a:r>
              <a:rPr lang="en-US" dirty="0" smtClean="0"/>
              <a:t>. A Collaborative Systems Approach for the Diffusion of Evidence-Based Prevention. </a:t>
            </a:r>
            <a:r>
              <a:rPr lang="en-US" dirty="0" err="1" smtClean="0"/>
              <a:t>NIH</a:t>
            </a:r>
            <a:r>
              <a:rPr lang="en-US" dirty="0" smtClean="0"/>
              <a:t> Grant #: </a:t>
            </a:r>
            <a:r>
              <a:rPr lang="en-US" dirty="0" err="1" smtClean="0"/>
              <a:t>R01</a:t>
            </a:r>
            <a:r>
              <a:rPr lang="en-US" dirty="0" smtClean="0"/>
              <a:t> </a:t>
            </a:r>
            <a:r>
              <a:rPr lang="en-US" dirty="0" err="1" smtClean="0"/>
              <a:t>DA023437</a:t>
            </a:r>
            <a:r>
              <a:rPr lang="en-US" dirty="0" smtClean="0"/>
              <a:t>-01.</a:t>
            </a:r>
          </a:p>
          <a:p>
            <a:pPr lvl="1"/>
            <a:r>
              <a:rPr lang="en-US" dirty="0" smtClean="0"/>
              <a:t>National Science Foundation. A Phase II Trial of the Systems Evaluation Protocol for Assessing and Improving STEM Education Evaluation. </a:t>
            </a:r>
            <a:r>
              <a:rPr lang="en-US" dirty="0" err="1" smtClean="0"/>
              <a:t>DRL</a:t>
            </a:r>
            <a:r>
              <a:rPr lang="en-US" dirty="0" smtClean="0"/>
              <a:t>. NSF Grant #0814364. </a:t>
            </a:r>
          </a:p>
          <a:p>
            <a:pPr lvl="1"/>
            <a:r>
              <a:rPr lang="en-US" dirty="0" err="1" smtClean="0"/>
              <a:t>NIH</a:t>
            </a:r>
            <a:r>
              <a:rPr lang="en-US" dirty="0" smtClean="0"/>
              <a:t>/ </a:t>
            </a:r>
            <a:r>
              <a:rPr lang="en-US" dirty="0" err="1" smtClean="0"/>
              <a:t>NCRR</a:t>
            </a:r>
            <a:r>
              <a:rPr lang="en-US" dirty="0" smtClean="0"/>
              <a:t>. Institutional Clinical and Translational Science Award (</a:t>
            </a:r>
            <a:r>
              <a:rPr lang="en-US" dirty="0" err="1" smtClean="0"/>
              <a:t>U54</a:t>
            </a:r>
            <a:r>
              <a:rPr lang="en-US" dirty="0" smtClean="0"/>
              <a:t>). NIH Grant #: 1 UL1 RR024996-01.</a:t>
            </a:r>
          </a:p>
          <a:p>
            <a:pPr lvl="1"/>
            <a:r>
              <a:rPr lang="en-US" dirty="0" smtClean="0"/>
              <a:t>All the colleagues who contributed to the examples used here</a:t>
            </a:r>
          </a:p>
          <a:p>
            <a:pPr lvl="1"/>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45</a:t>
            </a:fld>
            <a:endParaRPr lang="en-US" dirty="0"/>
          </a:p>
        </p:txBody>
      </p:sp>
    </p:spTree>
  </p:cSld>
  <p:clrMapOvr>
    <a:masterClrMapping/>
  </p:clrMapOvr>
  <p:transition advTm="8984">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0" name="Rectangle 52"/>
          <p:cNvSpPr>
            <a:spLocks noGrp="1" noChangeArrowheads="1"/>
          </p:cNvSpPr>
          <p:nvPr>
            <p:ph type="title" idx="4294967295"/>
          </p:nvPr>
        </p:nvSpPr>
        <p:spPr/>
        <p:txBody>
          <a:bodyPr/>
          <a:lstStyle/>
          <a:p>
            <a:r>
              <a:rPr lang="en-US" smtClean="0"/>
              <a:t>Balas &amp; Boren, 2000, Table II</a:t>
            </a:r>
          </a:p>
        </p:txBody>
      </p:sp>
      <p:graphicFrame>
        <p:nvGraphicFramePr>
          <p:cNvPr id="32829" name="Group 61"/>
          <p:cNvGraphicFramePr>
            <a:graphicFrameLocks noGrp="1"/>
          </p:cNvGraphicFramePr>
          <p:nvPr>
            <p:ph idx="4294967295"/>
          </p:nvPr>
        </p:nvGraphicFramePr>
        <p:xfrm>
          <a:off x="1447800" y="1993898"/>
          <a:ext cx="6019800" cy="3263902"/>
        </p:xfrm>
        <a:graphic>
          <a:graphicData uri="http://schemas.openxmlformats.org/drawingml/2006/table">
            <a:tbl>
              <a:tblPr/>
              <a:tblGrid>
                <a:gridCol w="2647950"/>
                <a:gridCol w="1695450"/>
                <a:gridCol w="1676400"/>
              </a:tblGrid>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Clinical Procedure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Landmark Trial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Current Rate of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Flu Vaccination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1968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55%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Thrombolytic therapy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1971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20%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Pneumococcal vaccination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1977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35.6%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Diabetic eye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1981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38.4%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Beta blockers after 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1982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61.9%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Mammography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1982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70.4%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Cholesterol screening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1984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65%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Fecal occult blood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1986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17%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Diabetic foot 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1983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20% (19)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0" name="Group 19"/>
          <p:cNvGrpSpPr/>
          <p:nvPr/>
        </p:nvGrpSpPr>
        <p:grpSpPr>
          <a:xfrm>
            <a:off x="0" y="5791200"/>
            <a:ext cx="1600200" cy="1066800"/>
            <a:chOff x="0" y="5791200"/>
            <a:chExt cx="1600200" cy="1066800"/>
          </a:xfrm>
        </p:grpSpPr>
        <p:grpSp>
          <p:nvGrpSpPr>
            <p:cNvPr id="19" name="Group 18"/>
            <p:cNvGrpSpPr/>
            <p:nvPr/>
          </p:nvGrpSpPr>
          <p:grpSpPr>
            <a:xfrm>
              <a:off x="0" y="5791200"/>
              <a:ext cx="1600200" cy="1066800"/>
              <a:chOff x="0" y="5613400"/>
              <a:chExt cx="1905000" cy="1244600"/>
            </a:xfrm>
          </p:grpSpPr>
          <p:sp>
            <p:nvSpPr>
              <p:cNvPr id="10" name="AutoShape 10"/>
              <p:cNvSpPr>
                <a:spLocks noChangeArrowheads="1"/>
              </p:cNvSpPr>
              <p:nvPr/>
            </p:nvSpPr>
            <p:spPr bwMode="auto">
              <a:xfrm>
                <a:off x="0" y="56134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000"/>
                  <a:t>Review, Paper, Textbook</a:t>
                </a:r>
              </a:p>
            </p:txBody>
          </p:sp>
          <p:sp>
            <p:nvSpPr>
              <p:cNvPr id="11" name="AutoShape 11"/>
              <p:cNvSpPr>
                <a:spLocks noChangeArrowheads="1"/>
              </p:cNvSpPr>
              <p:nvPr/>
            </p:nvSpPr>
            <p:spPr bwMode="auto">
              <a:xfrm>
                <a:off x="0" y="64008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000"/>
                  <a:t>Implementation</a:t>
                </a:r>
              </a:p>
            </p:txBody>
          </p:sp>
          <p:cxnSp>
            <p:nvCxnSpPr>
              <p:cNvPr id="17" name="AutoShape 17"/>
              <p:cNvCxnSpPr>
                <a:cxnSpLocks noChangeShapeType="1"/>
                <a:stCxn id="10" idx="2"/>
                <a:endCxn id="11" idx="0"/>
              </p:cNvCxnSpPr>
              <p:nvPr/>
            </p:nvCxnSpPr>
            <p:spPr bwMode="auto">
              <a:xfrm>
                <a:off x="952500" y="6070600"/>
                <a:ext cx="0" cy="330200"/>
              </a:xfrm>
              <a:prstGeom prst="straightConnector1">
                <a:avLst/>
              </a:prstGeom>
              <a:noFill/>
              <a:ln w="9525">
                <a:solidFill>
                  <a:schemeClr val="tx1"/>
                </a:solidFill>
                <a:round/>
                <a:headEnd/>
                <a:tailEnd type="triangle" w="med" len="med"/>
              </a:ln>
              <a:effectLst/>
            </p:spPr>
          </p:cxnSp>
        </p:grpSp>
        <p:sp>
          <p:nvSpPr>
            <p:cNvPr id="18" name="Text Box 47"/>
            <p:cNvSpPr txBox="1">
              <a:spLocks noChangeArrowheads="1"/>
            </p:cNvSpPr>
            <p:nvPr/>
          </p:nvSpPr>
          <p:spPr bwMode="auto">
            <a:xfrm>
              <a:off x="838200" y="6200001"/>
              <a:ext cx="284052" cy="307777"/>
            </a:xfrm>
            <a:prstGeom prst="rect">
              <a:avLst/>
            </a:prstGeom>
            <a:noFill/>
            <a:ln w="9525">
              <a:noFill/>
              <a:miter lim="800000"/>
              <a:headEnd/>
              <a:tailEnd/>
            </a:ln>
            <a:effectLst/>
          </p:spPr>
          <p:txBody>
            <a:bodyPr wrap="none">
              <a:spAutoFit/>
            </a:bodyPr>
            <a:lstStyle/>
            <a:p>
              <a:r>
                <a:rPr lang="en-US" sz="1400" dirty="0" smtClean="0"/>
                <a:t>?</a:t>
              </a:r>
              <a:endParaRPr lang="en-US" sz="1400" dirty="0"/>
            </a:p>
          </p:txBody>
        </p:sp>
      </p:grpSp>
    </p:spTree>
  </p:cSld>
  <p:clrMapOvr>
    <a:masterClrMapping/>
  </p:clrMapOvr>
  <p:transition advTm="5514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Balas</a:t>
            </a:r>
            <a:r>
              <a:rPr lang="en-US" dirty="0" smtClean="0"/>
              <a:t> &amp; Boren, 2000, Table II Calculations</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6</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524000"/>
            <a:ext cx="8350772" cy="4191000"/>
          </a:xfrm>
          <a:prstGeom prst="rect">
            <a:avLst/>
          </a:prstGeom>
          <a:noFill/>
          <a:ln w="9525">
            <a:noFill/>
            <a:miter lim="800000"/>
            <a:headEnd/>
            <a:tailEnd/>
          </a:ln>
        </p:spPr>
      </p:pic>
      <p:grpSp>
        <p:nvGrpSpPr>
          <p:cNvPr id="5" name="Group 4"/>
          <p:cNvGrpSpPr/>
          <p:nvPr/>
        </p:nvGrpSpPr>
        <p:grpSpPr>
          <a:xfrm>
            <a:off x="0" y="5791200"/>
            <a:ext cx="1600200" cy="1066800"/>
            <a:chOff x="0" y="5791200"/>
            <a:chExt cx="1600200" cy="1066800"/>
          </a:xfrm>
        </p:grpSpPr>
        <p:grpSp>
          <p:nvGrpSpPr>
            <p:cNvPr id="6" name="Group 18"/>
            <p:cNvGrpSpPr/>
            <p:nvPr/>
          </p:nvGrpSpPr>
          <p:grpSpPr>
            <a:xfrm>
              <a:off x="0" y="5791205"/>
              <a:ext cx="1600200" cy="1066801"/>
              <a:chOff x="0" y="5613400"/>
              <a:chExt cx="1905000" cy="1244600"/>
            </a:xfrm>
          </p:grpSpPr>
          <p:sp>
            <p:nvSpPr>
              <p:cNvPr id="8" name="AutoShape 10"/>
              <p:cNvSpPr>
                <a:spLocks noChangeArrowheads="1"/>
              </p:cNvSpPr>
              <p:nvPr/>
            </p:nvSpPr>
            <p:spPr bwMode="auto">
              <a:xfrm>
                <a:off x="0" y="56134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000"/>
                  <a:t>Review, Paper, Textbook</a:t>
                </a:r>
              </a:p>
            </p:txBody>
          </p:sp>
          <p:sp>
            <p:nvSpPr>
              <p:cNvPr id="9" name="AutoShape 11"/>
              <p:cNvSpPr>
                <a:spLocks noChangeArrowheads="1"/>
              </p:cNvSpPr>
              <p:nvPr/>
            </p:nvSpPr>
            <p:spPr bwMode="auto">
              <a:xfrm>
                <a:off x="0" y="64008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000"/>
                  <a:t>Implementation</a:t>
                </a:r>
              </a:p>
            </p:txBody>
          </p:sp>
          <p:cxnSp>
            <p:nvCxnSpPr>
              <p:cNvPr id="10" name="AutoShape 17"/>
              <p:cNvCxnSpPr>
                <a:cxnSpLocks noChangeShapeType="1"/>
                <a:stCxn id="8" idx="2"/>
                <a:endCxn id="9" idx="0"/>
              </p:cNvCxnSpPr>
              <p:nvPr/>
            </p:nvCxnSpPr>
            <p:spPr bwMode="auto">
              <a:xfrm>
                <a:off x="952500" y="6070600"/>
                <a:ext cx="0" cy="330200"/>
              </a:xfrm>
              <a:prstGeom prst="straightConnector1">
                <a:avLst/>
              </a:prstGeom>
              <a:noFill/>
              <a:ln w="9525">
                <a:solidFill>
                  <a:schemeClr val="tx1"/>
                </a:solidFill>
                <a:round/>
                <a:headEnd/>
                <a:tailEnd type="triangle" w="med" len="med"/>
              </a:ln>
              <a:effectLst/>
            </p:spPr>
          </p:cxnSp>
        </p:grpSp>
        <p:sp>
          <p:nvSpPr>
            <p:cNvPr id="7" name="Text Box 47"/>
            <p:cNvSpPr txBox="1">
              <a:spLocks noChangeArrowheads="1"/>
            </p:cNvSpPr>
            <p:nvPr/>
          </p:nvSpPr>
          <p:spPr bwMode="auto">
            <a:xfrm>
              <a:off x="838200" y="6200001"/>
              <a:ext cx="284052" cy="307777"/>
            </a:xfrm>
            <a:prstGeom prst="rect">
              <a:avLst/>
            </a:prstGeom>
            <a:noFill/>
            <a:ln w="9525">
              <a:noFill/>
              <a:miter lim="800000"/>
              <a:headEnd/>
              <a:tailEnd/>
            </a:ln>
            <a:effectLst/>
          </p:spPr>
          <p:txBody>
            <a:bodyPr wrap="none">
              <a:spAutoFit/>
            </a:bodyPr>
            <a:lstStyle/>
            <a:p>
              <a:r>
                <a:rPr lang="en-US" sz="1400" dirty="0" smtClean="0"/>
                <a:t>?</a:t>
              </a:r>
              <a:endParaRPr lang="en-US" sz="1400" dirty="0"/>
            </a:p>
          </p:txBody>
        </p:sp>
      </p:grpSp>
    </p:spTree>
  </p:cSld>
  <p:clrMapOvr>
    <a:masterClrMapping/>
  </p:clrMapOvr>
  <p:transition advTm="11203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time from review paper to use</a:t>
            </a:r>
            <a:endParaRPr lang="en-US" dirty="0"/>
          </a:p>
        </p:txBody>
      </p:sp>
      <p:sp>
        <p:nvSpPr>
          <p:cNvPr id="3" name="Content Placeholder 2"/>
          <p:cNvSpPr>
            <a:spLocks noGrp="1"/>
          </p:cNvSpPr>
          <p:nvPr>
            <p:ph idx="1"/>
          </p:nvPr>
        </p:nvSpPr>
        <p:spPr/>
        <p:txBody>
          <a:bodyPr/>
          <a:lstStyle/>
          <a:p>
            <a:r>
              <a:rPr lang="en-US" sz="2400" dirty="0" smtClean="0"/>
              <a:t>Estimated annual increase in rate of use = 3.2%</a:t>
            </a:r>
          </a:p>
          <a:p>
            <a:r>
              <a:rPr lang="en-US" sz="2400" dirty="0" smtClean="0"/>
              <a:t>Criterion for “use” = 50%</a:t>
            </a:r>
          </a:p>
          <a:p>
            <a:r>
              <a:rPr lang="en-US" sz="2400" dirty="0" smtClean="0"/>
              <a:t>50% / 3.2% = 15.6 years from landmark publication to use</a:t>
            </a:r>
          </a:p>
          <a:p>
            <a:r>
              <a:rPr lang="en-US" sz="2400" dirty="0" smtClean="0"/>
              <a:t>From other sources estimated 6.3 years from publication to inclusion in review, paper or textbook</a:t>
            </a:r>
          </a:p>
          <a:p>
            <a:r>
              <a:rPr lang="en-US" sz="2400" dirty="0" smtClean="0"/>
              <a:t>So, to estimate the time from inclusion in a review, paper or textbook until 50% rate of use would be achieved they computed</a:t>
            </a:r>
          </a:p>
          <a:p>
            <a:pPr lvl="1"/>
            <a:r>
              <a:rPr lang="en-US" dirty="0" smtClean="0"/>
              <a:t>Review-to-Use = Publication-to-Use – Publication-to-Review</a:t>
            </a:r>
          </a:p>
          <a:p>
            <a:pPr lvl="1"/>
            <a:r>
              <a:rPr lang="en-US" dirty="0" smtClean="0"/>
              <a:t>Review-to-Use = 15.6 – 6.3 = 9.3 years</a:t>
            </a:r>
          </a:p>
          <a:p>
            <a:endParaRPr lang="en-US" sz="24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7</a:t>
            </a:fld>
            <a:endParaRPr lang="en-US" dirty="0"/>
          </a:p>
        </p:txBody>
      </p:sp>
      <p:grpSp>
        <p:nvGrpSpPr>
          <p:cNvPr id="5" name="Group 4"/>
          <p:cNvGrpSpPr/>
          <p:nvPr/>
        </p:nvGrpSpPr>
        <p:grpSpPr>
          <a:xfrm>
            <a:off x="0" y="5791200"/>
            <a:ext cx="1600200" cy="1066800"/>
            <a:chOff x="0" y="5791200"/>
            <a:chExt cx="1600200" cy="1066800"/>
          </a:xfrm>
        </p:grpSpPr>
        <p:grpSp>
          <p:nvGrpSpPr>
            <p:cNvPr id="6" name="Group 18"/>
            <p:cNvGrpSpPr/>
            <p:nvPr/>
          </p:nvGrpSpPr>
          <p:grpSpPr>
            <a:xfrm>
              <a:off x="0" y="5791205"/>
              <a:ext cx="1600200" cy="1066801"/>
              <a:chOff x="0" y="5613400"/>
              <a:chExt cx="1905000" cy="1244600"/>
            </a:xfrm>
          </p:grpSpPr>
          <p:sp>
            <p:nvSpPr>
              <p:cNvPr id="8" name="AutoShape 10"/>
              <p:cNvSpPr>
                <a:spLocks noChangeArrowheads="1"/>
              </p:cNvSpPr>
              <p:nvPr/>
            </p:nvSpPr>
            <p:spPr bwMode="auto">
              <a:xfrm>
                <a:off x="0" y="56134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000"/>
                  <a:t>Review, Paper, Textbook</a:t>
                </a:r>
              </a:p>
            </p:txBody>
          </p:sp>
          <p:sp>
            <p:nvSpPr>
              <p:cNvPr id="9" name="AutoShape 11"/>
              <p:cNvSpPr>
                <a:spLocks noChangeArrowheads="1"/>
              </p:cNvSpPr>
              <p:nvPr/>
            </p:nvSpPr>
            <p:spPr bwMode="auto">
              <a:xfrm>
                <a:off x="0" y="6400800"/>
                <a:ext cx="1905000" cy="457200"/>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algn="ctr"/>
                <a:r>
                  <a:rPr lang="en-US" sz="1000"/>
                  <a:t>Implementation</a:t>
                </a:r>
              </a:p>
            </p:txBody>
          </p:sp>
          <p:cxnSp>
            <p:nvCxnSpPr>
              <p:cNvPr id="10" name="AutoShape 17"/>
              <p:cNvCxnSpPr>
                <a:cxnSpLocks noChangeShapeType="1"/>
                <a:stCxn id="8" idx="2"/>
                <a:endCxn id="9" idx="0"/>
              </p:cNvCxnSpPr>
              <p:nvPr/>
            </p:nvCxnSpPr>
            <p:spPr bwMode="auto">
              <a:xfrm>
                <a:off x="952500" y="6070600"/>
                <a:ext cx="0" cy="330200"/>
              </a:xfrm>
              <a:prstGeom prst="straightConnector1">
                <a:avLst/>
              </a:prstGeom>
              <a:noFill/>
              <a:ln w="9525">
                <a:solidFill>
                  <a:schemeClr val="tx1"/>
                </a:solidFill>
                <a:round/>
                <a:headEnd/>
                <a:tailEnd type="triangle" w="med" len="med"/>
              </a:ln>
              <a:effectLst/>
            </p:spPr>
          </p:cxnSp>
        </p:grpSp>
        <p:sp>
          <p:nvSpPr>
            <p:cNvPr id="7" name="Text Box 47"/>
            <p:cNvSpPr txBox="1">
              <a:spLocks noChangeArrowheads="1"/>
            </p:cNvSpPr>
            <p:nvPr/>
          </p:nvSpPr>
          <p:spPr bwMode="auto">
            <a:xfrm>
              <a:off x="838200" y="6200001"/>
              <a:ext cx="284052" cy="307777"/>
            </a:xfrm>
            <a:prstGeom prst="rect">
              <a:avLst/>
            </a:prstGeom>
            <a:noFill/>
            <a:ln w="9525">
              <a:noFill/>
              <a:miter lim="800000"/>
              <a:headEnd/>
              <a:tailEnd/>
            </a:ln>
            <a:effectLst/>
          </p:spPr>
          <p:txBody>
            <a:bodyPr wrap="none">
              <a:spAutoFit/>
            </a:bodyPr>
            <a:lstStyle/>
            <a:p>
              <a:r>
                <a:rPr lang="en-US" sz="1400" dirty="0" smtClean="0"/>
                <a:t>?</a:t>
              </a:r>
              <a:endParaRPr lang="en-US" sz="1400" dirty="0"/>
            </a:p>
          </p:txBody>
        </p:sp>
      </p:grpSp>
    </p:spTree>
  </p:cSld>
  <p:clrMapOvr>
    <a:masterClrMapping/>
  </p:clrMapOvr>
  <p:transition advTm="15623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17 year calculation</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8</a:t>
            </a:fld>
            <a:endParaRPr lang="en-US" dirty="0"/>
          </a:p>
        </p:txBody>
      </p:sp>
      <p:sp>
        <p:nvSpPr>
          <p:cNvPr id="45060" name="Rectangle 4"/>
          <p:cNvSpPr>
            <a:spLocks noChangeArrowheads="1"/>
          </p:cNvSpPr>
          <p:nvPr/>
        </p:nvSpPr>
        <p:spPr bwMode="auto">
          <a:xfrm>
            <a:off x="2438400" y="931863"/>
            <a:ext cx="222250" cy="4524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Freeform 5"/>
          <p:cNvSpPr>
            <a:spLocks/>
          </p:cNvSpPr>
          <p:nvPr/>
        </p:nvSpPr>
        <p:spPr bwMode="auto">
          <a:xfrm>
            <a:off x="2447926" y="1177926"/>
            <a:ext cx="1860550" cy="447675"/>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2" name="Freeform 6"/>
          <p:cNvSpPr>
            <a:spLocks noEditPoints="1"/>
          </p:cNvSpPr>
          <p:nvPr/>
        </p:nvSpPr>
        <p:spPr bwMode="auto">
          <a:xfrm>
            <a:off x="2443163" y="1173163"/>
            <a:ext cx="1870075" cy="457200"/>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3" name="Rectangle 7"/>
          <p:cNvSpPr>
            <a:spLocks noChangeArrowheads="1"/>
          </p:cNvSpPr>
          <p:nvPr/>
        </p:nvSpPr>
        <p:spPr bwMode="auto">
          <a:xfrm>
            <a:off x="2774951" y="1331913"/>
            <a:ext cx="1255713"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Original Research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Freeform 8"/>
          <p:cNvSpPr>
            <a:spLocks/>
          </p:cNvSpPr>
          <p:nvPr/>
        </p:nvSpPr>
        <p:spPr bwMode="auto">
          <a:xfrm>
            <a:off x="2447926" y="1952626"/>
            <a:ext cx="1860550" cy="447675"/>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5" name="Freeform 9"/>
          <p:cNvSpPr>
            <a:spLocks noEditPoints="1"/>
          </p:cNvSpPr>
          <p:nvPr/>
        </p:nvSpPr>
        <p:spPr bwMode="auto">
          <a:xfrm>
            <a:off x="2443163" y="1947863"/>
            <a:ext cx="1870075" cy="457200"/>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6" name="Rectangle 10"/>
          <p:cNvSpPr>
            <a:spLocks noChangeArrowheads="1"/>
          </p:cNvSpPr>
          <p:nvPr/>
        </p:nvSpPr>
        <p:spPr bwMode="auto">
          <a:xfrm>
            <a:off x="2979738" y="2103438"/>
            <a:ext cx="836613"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Submission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7" name="Freeform 11"/>
          <p:cNvSpPr>
            <a:spLocks/>
          </p:cNvSpPr>
          <p:nvPr/>
        </p:nvSpPr>
        <p:spPr bwMode="auto">
          <a:xfrm>
            <a:off x="2447926" y="2717801"/>
            <a:ext cx="1860550" cy="449263"/>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8" name="Freeform 12"/>
          <p:cNvSpPr>
            <a:spLocks noEditPoints="1"/>
          </p:cNvSpPr>
          <p:nvPr/>
        </p:nvSpPr>
        <p:spPr bwMode="auto">
          <a:xfrm>
            <a:off x="2443163" y="2713038"/>
            <a:ext cx="1870075" cy="457200"/>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9" name="Rectangle 13"/>
          <p:cNvSpPr>
            <a:spLocks noChangeArrowheads="1"/>
          </p:cNvSpPr>
          <p:nvPr/>
        </p:nvSpPr>
        <p:spPr bwMode="auto">
          <a:xfrm>
            <a:off x="2979738" y="2874963"/>
            <a:ext cx="846138"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Acceptance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0" name="Freeform 14"/>
          <p:cNvSpPr>
            <a:spLocks/>
          </p:cNvSpPr>
          <p:nvPr/>
        </p:nvSpPr>
        <p:spPr bwMode="auto">
          <a:xfrm>
            <a:off x="2447926" y="3492501"/>
            <a:ext cx="1860550" cy="449263"/>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71" name="Freeform 15"/>
          <p:cNvSpPr>
            <a:spLocks noEditPoints="1"/>
          </p:cNvSpPr>
          <p:nvPr/>
        </p:nvSpPr>
        <p:spPr bwMode="auto">
          <a:xfrm>
            <a:off x="2443163" y="3487738"/>
            <a:ext cx="1870075" cy="458788"/>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72" name="Rectangle 16"/>
          <p:cNvSpPr>
            <a:spLocks noChangeArrowheads="1"/>
          </p:cNvSpPr>
          <p:nvPr/>
        </p:nvSpPr>
        <p:spPr bwMode="auto">
          <a:xfrm>
            <a:off x="2998788" y="3646488"/>
            <a:ext cx="790575"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Publication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3" name="Freeform 17"/>
          <p:cNvSpPr>
            <a:spLocks/>
          </p:cNvSpPr>
          <p:nvPr/>
        </p:nvSpPr>
        <p:spPr bwMode="auto">
          <a:xfrm>
            <a:off x="2447926" y="4268788"/>
            <a:ext cx="1860550" cy="447675"/>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74" name="Freeform 18"/>
          <p:cNvSpPr>
            <a:spLocks noEditPoints="1"/>
          </p:cNvSpPr>
          <p:nvPr/>
        </p:nvSpPr>
        <p:spPr bwMode="auto">
          <a:xfrm>
            <a:off x="2443163" y="4264026"/>
            <a:ext cx="1870075" cy="457200"/>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75" name="Rectangle 19"/>
          <p:cNvSpPr>
            <a:spLocks noChangeArrowheads="1"/>
          </p:cNvSpPr>
          <p:nvPr/>
        </p:nvSpPr>
        <p:spPr bwMode="auto">
          <a:xfrm>
            <a:off x="2570163" y="4416426"/>
            <a:ext cx="1674813" cy="206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Bibliographic Databases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6" name="Freeform 20"/>
          <p:cNvSpPr>
            <a:spLocks/>
          </p:cNvSpPr>
          <p:nvPr/>
        </p:nvSpPr>
        <p:spPr bwMode="auto">
          <a:xfrm>
            <a:off x="2447926" y="5033963"/>
            <a:ext cx="1860550" cy="447675"/>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77" name="Freeform 21"/>
          <p:cNvSpPr>
            <a:spLocks noEditPoints="1"/>
          </p:cNvSpPr>
          <p:nvPr/>
        </p:nvSpPr>
        <p:spPr bwMode="auto">
          <a:xfrm>
            <a:off x="2443163" y="5029201"/>
            <a:ext cx="1870075" cy="457200"/>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78" name="Rectangle 22"/>
          <p:cNvSpPr>
            <a:spLocks noChangeArrowheads="1"/>
          </p:cNvSpPr>
          <p:nvPr/>
        </p:nvSpPr>
        <p:spPr bwMode="auto">
          <a:xfrm>
            <a:off x="2570163" y="5187951"/>
            <a:ext cx="1730375" cy="206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Review, Paper, Textbook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9" name="Freeform 23"/>
          <p:cNvSpPr>
            <a:spLocks/>
          </p:cNvSpPr>
          <p:nvPr/>
        </p:nvSpPr>
        <p:spPr bwMode="auto">
          <a:xfrm>
            <a:off x="2447926" y="5808663"/>
            <a:ext cx="1860550" cy="447675"/>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0" name="Freeform 24"/>
          <p:cNvSpPr>
            <a:spLocks noEditPoints="1"/>
          </p:cNvSpPr>
          <p:nvPr/>
        </p:nvSpPr>
        <p:spPr bwMode="auto">
          <a:xfrm>
            <a:off x="2443163" y="5803901"/>
            <a:ext cx="1870075" cy="457200"/>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1" name="Rectangle 25"/>
          <p:cNvSpPr>
            <a:spLocks noChangeArrowheads="1"/>
          </p:cNvSpPr>
          <p:nvPr/>
        </p:nvSpPr>
        <p:spPr bwMode="auto">
          <a:xfrm>
            <a:off x="2859088" y="5962651"/>
            <a:ext cx="1089025"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Implementation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2" name="Freeform 26"/>
          <p:cNvSpPr>
            <a:spLocks noEditPoints="1"/>
          </p:cNvSpPr>
          <p:nvPr/>
        </p:nvSpPr>
        <p:spPr bwMode="auto">
          <a:xfrm>
            <a:off x="3340101" y="1625601"/>
            <a:ext cx="76200" cy="323850"/>
          </a:xfrm>
          <a:custGeom>
            <a:avLst/>
            <a:gdLst/>
            <a:ahLst/>
            <a:cxnLst>
              <a:cxn ang="0">
                <a:pos x="27" y="0"/>
              </a:cxn>
              <a:cxn ang="0">
                <a:pos x="27" y="165"/>
              </a:cxn>
              <a:cxn ang="0">
                <a:pos x="21" y="165"/>
              </a:cxn>
              <a:cxn ang="0">
                <a:pos x="21" y="0"/>
              </a:cxn>
              <a:cxn ang="0">
                <a:pos x="27" y="0"/>
              </a:cxn>
              <a:cxn ang="0">
                <a:pos x="48" y="157"/>
              </a:cxn>
              <a:cxn ang="0">
                <a:pos x="24" y="204"/>
              </a:cxn>
              <a:cxn ang="0">
                <a:pos x="0" y="157"/>
              </a:cxn>
              <a:cxn ang="0">
                <a:pos x="48" y="157"/>
              </a:cxn>
            </a:cxnLst>
            <a:rect l="0" t="0" r="r" b="b"/>
            <a:pathLst>
              <a:path w="48" h="204">
                <a:moveTo>
                  <a:pt x="27" y="0"/>
                </a:moveTo>
                <a:lnTo>
                  <a:pt x="27" y="165"/>
                </a:lnTo>
                <a:lnTo>
                  <a:pt x="21" y="165"/>
                </a:lnTo>
                <a:lnTo>
                  <a:pt x="21" y="0"/>
                </a:lnTo>
                <a:lnTo>
                  <a:pt x="27" y="0"/>
                </a:lnTo>
                <a:close/>
                <a:moveTo>
                  <a:pt x="48" y="157"/>
                </a:moveTo>
                <a:lnTo>
                  <a:pt x="24" y="204"/>
                </a:lnTo>
                <a:lnTo>
                  <a:pt x="0" y="157"/>
                </a:lnTo>
                <a:lnTo>
                  <a:pt x="48" y="1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3" name="Freeform 27"/>
          <p:cNvSpPr>
            <a:spLocks noEditPoints="1"/>
          </p:cNvSpPr>
          <p:nvPr/>
        </p:nvSpPr>
        <p:spPr bwMode="auto">
          <a:xfrm>
            <a:off x="3340101" y="2400301"/>
            <a:ext cx="76200" cy="323850"/>
          </a:xfrm>
          <a:custGeom>
            <a:avLst/>
            <a:gdLst/>
            <a:ahLst/>
            <a:cxnLst>
              <a:cxn ang="0">
                <a:pos x="27" y="0"/>
              </a:cxn>
              <a:cxn ang="0">
                <a:pos x="27" y="165"/>
              </a:cxn>
              <a:cxn ang="0">
                <a:pos x="21" y="165"/>
              </a:cxn>
              <a:cxn ang="0">
                <a:pos x="21" y="0"/>
              </a:cxn>
              <a:cxn ang="0">
                <a:pos x="27" y="0"/>
              </a:cxn>
              <a:cxn ang="0">
                <a:pos x="48" y="157"/>
              </a:cxn>
              <a:cxn ang="0">
                <a:pos x="24" y="204"/>
              </a:cxn>
              <a:cxn ang="0">
                <a:pos x="0" y="157"/>
              </a:cxn>
              <a:cxn ang="0">
                <a:pos x="48" y="157"/>
              </a:cxn>
            </a:cxnLst>
            <a:rect l="0" t="0" r="r" b="b"/>
            <a:pathLst>
              <a:path w="48" h="204">
                <a:moveTo>
                  <a:pt x="27" y="0"/>
                </a:moveTo>
                <a:lnTo>
                  <a:pt x="27" y="165"/>
                </a:lnTo>
                <a:lnTo>
                  <a:pt x="21" y="165"/>
                </a:lnTo>
                <a:lnTo>
                  <a:pt x="21" y="0"/>
                </a:lnTo>
                <a:lnTo>
                  <a:pt x="27" y="0"/>
                </a:lnTo>
                <a:close/>
                <a:moveTo>
                  <a:pt x="48" y="157"/>
                </a:moveTo>
                <a:lnTo>
                  <a:pt x="24" y="204"/>
                </a:lnTo>
                <a:lnTo>
                  <a:pt x="0" y="157"/>
                </a:lnTo>
                <a:lnTo>
                  <a:pt x="48" y="1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4" name="Freeform 28"/>
          <p:cNvSpPr>
            <a:spLocks noEditPoints="1"/>
          </p:cNvSpPr>
          <p:nvPr/>
        </p:nvSpPr>
        <p:spPr bwMode="auto">
          <a:xfrm>
            <a:off x="3340101" y="3167063"/>
            <a:ext cx="76200" cy="323850"/>
          </a:xfrm>
          <a:custGeom>
            <a:avLst/>
            <a:gdLst/>
            <a:ahLst/>
            <a:cxnLst>
              <a:cxn ang="0">
                <a:pos x="27" y="0"/>
              </a:cxn>
              <a:cxn ang="0">
                <a:pos x="27" y="164"/>
              </a:cxn>
              <a:cxn ang="0">
                <a:pos x="21" y="164"/>
              </a:cxn>
              <a:cxn ang="0">
                <a:pos x="21" y="0"/>
              </a:cxn>
              <a:cxn ang="0">
                <a:pos x="27" y="0"/>
              </a:cxn>
              <a:cxn ang="0">
                <a:pos x="48" y="157"/>
              </a:cxn>
              <a:cxn ang="0">
                <a:pos x="24" y="204"/>
              </a:cxn>
              <a:cxn ang="0">
                <a:pos x="0" y="157"/>
              </a:cxn>
              <a:cxn ang="0">
                <a:pos x="48" y="157"/>
              </a:cxn>
            </a:cxnLst>
            <a:rect l="0" t="0" r="r" b="b"/>
            <a:pathLst>
              <a:path w="48" h="204">
                <a:moveTo>
                  <a:pt x="27" y="0"/>
                </a:moveTo>
                <a:lnTo>
                  <a:pt x="27" y="164"/>
                </a:lnTo>
                <a:lnTo>
                  <a:pt x="21" y="164"/>
                </a:lnTo>
                <a:lnTo>
                  <a:pt x="21" y="0"/>
                </a:lnTo>
                <a:lnTo>
                  <a:pt x="27" y="0"/>
                </a:lnTo>
                <a:close/>
                <a:moveTo>
                  <a:pt x="48" y="157"/>
                </a:moveTo>
                <a:lnTo>
                  <a:pt x="24" y="204"/>
                </a:lnTo>
                <a:lnTo>
                  <a:pt x="0" y="157"/>
                </a:lnTo>
                <a:lnTo>
                  <a:pt x="48" y="1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5" name="Freeform 29"/>
          <p:cNvSpPr>
            <a:spLocks noEditPoints="1"/>
          </p:cNvSpPr>
          <p:nvPr/>
        </p:nvSpPr>
        <p:spPr bwMode="auto">
          <a:xfrm>
            <a:off x="3340101" y="3941763"/>
            <a:ext cx="76200" cy="323850"/>
          </a:xfrm>
          <a:custGeom>
            <a:avLst/>
            <a:gdLst/>
            <a:ahLst/>
            <a:cxnLst>
              <a:cxn ang="0">
                <a:pos x="27" y="0"/>
              </a:cxn>
              <a:cxn ang="0">
                <a:pos x="27" y="164"/>
              </a:cxn>
              <a:cxn ang="0">
                <a:pos x="21" y="164"/>
              </a:cxn>
              <a:cxn ang="0">
                <a:pos x="21" y="0"/>
              </a:cxn>
              <a:cxn ang="0">
                <a:pos x="27" y="0"/>
              </a:cxn>
              <a:cxn ang="0">
                <a:pos x="48" y="157"/>
              </a:cxn>
              <a:cxn ang="0">
                <a:pos x="24" y="204"/>
              </a:cxn>
              <a:cxn ang="0">
                <a:pos x="0" y="157"/>
              </a:cxn>
              <a:cxn ang="0">
                <a:pos x="48" y="157"/>
              </a:cxn>
            </a:cxnLst>
            <a:rect l="0" t="0" r="r" b="b"/>
            <a:pathLst>
              <a:path w="48" h="204">
                <a:moveTo>
                  <a:pt x="27" y="0"/>
                </a:moveTo>
                <a:lnTo>
                  <a:pt x="27" y="164"/>
                </a:lnTo>
                <a:lnTo>
                  <a:pt x="21" y="164"/>
                </a:lnTo>
                <a:lnTo>
                  <a:pt x="21" y="0"/>
                </a:lnTo>
                <a:lnTo>
                  <a:pt x="27" y="0"/>
                </a:lnTo>
                <a:close/>
                <a:moveTo>
                  <a:pt x="48" y="157"/>
                </a:moveTo>
                <a:lnTo>
                  <a:pt x="24" y="204"/>
                </a:lnTo>
                <a:lnTo>
                  <a:pt x="0" y="157"/>
                </a:lnTo>
                <a:lnTo>
                  <a:pt x="48" y="1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6" name="Freeform 30"/>
          <p:cNvSpPr>
            <a:spLocks noEditPoints="1"/>
          </p:cNvSpPr>
          <p:nvPr/>
        </p:nvSpPr>
        <p:spPr bwMode="auto">
          <a:xfrm>
            <a:off x="3340101" y="4716463"/>
            <a:ext cx="76200" cy="323850"/>
          </a:xfrm>
          <a:custGeom>
            <a:avLst/>
            <a:gdLst/>
            <a:ahLst/>
            <a:cxnLst>
              <a:cxn ang="0">
                <a:pos x="27" y="0"/>
              </a:cxn>
              <a:cxn ang="0">
                <a:pos x="27" y="164"/>
              </a:cxn>
              <a:cxn ang="0">
                <a:pos x="21" y="164"/>
              </a:cxn>
              <a:cxn ang="0">
                <a:pos x="21" y="0"/>
              </a:cxn>
              <a:cxn ang="0">
                <a:pos x="27" y="0"/>
              </a:cxn>
              <a:cxn ang="0">
                <a:pos x="48" y="157"/>
              </a:cxn>
              <a:cxn ang="0">
                <a:pos x="24" y="204"/>
              </a:cxn>
              <a:cxn ang="0">
                <a:pos x="0" y="157"/>
              </a:cxn>
              <a:cxn ang="0">
                <a:pos x="48" y="157"/>
              </a:cxn>
            </a:cxnLst>
            <a:rect l="0" t="0" r="r" b="b"/>
            <a:pathLst>
              <a:path w="48" h="204">
                <a:moveTo>
                  <a:pt x="27" y="0"/>
                </a:moveTo>
                <a:lnTo>
                  <a:pt x="27" y="164"/>
                </a:lnTo>
                <a:lnTo>
                  <a:pt x="21" y="164"/>
                </a:lnTo>
                <a:lnTo>
                  <a:pt x="21" y="0"/>
                </a:lnTo>
                <a:lnTo>
                  <a:pt x="27" y="0"/>
                </a:lnTo>
                <a:close/>
                <a:moveTo>
                  <a:pt x="48" y="157"/>
                </a:moveTo>
                <a:lnTo>
                  <a:pt x="24" y="204"/>
                </a:lnTo>
                <a:lnTo>
                  <a:pt x="0" y="157"/>
                </a:lnTo>
                <a:lnTo>
                  <a:pt x="48" y="1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7" name="Freeform 31"/>
          <p:cNvSpPr>
            <a:spLocks noEditPoints="1"/>
          </p:cNvSpPr>
          <p:nvPr/>
        </p:nvSpPr>
        <p:spPr bwMode="auto">
          <a:xfrm>
            <a:off x="3340101" y="5481638"/>
            <a:ext cx="76200" cy="323850"/>
          </a:xfrm>
          <a:custGeom>
            <a:avLst/>
            <a:gdLst/>
            <a:ahLst/>
            <a:cxnLst>
              <a:cxn ang="0">
                <a:pos x="27" y="0"/>
              </a:cxn>
              <a:cxn ang="0">
                <a:pos x="27" y="165"/>
              </a:cxn>
              <a:cxn ang="0">
                <a:pos x="21" y="165"/>
              </a:cxn>
              <a:cxn ang="0">
                <a:pos x="21" y="0"/>
              </a:cxn>
              <a:cxn ang="0">
                <a:pos x="27" y="0"/>
              </a:cxn>
              <a:cxn ang="0">
                <a:pos x="48" y="157"/>
              </a:cxn>
              <a:cxn ang="0">
                <a:pos x="24" y="204"/>
              </a:cxn>
              <a:cxn ang="0">
                <a:pos x="0" y="157"/>
              </a:cxn>
              <a:cxn ang="0">
                <a:pos x="48" y="157"/>
              </a:cxn>
            </a:cxnLst>
            <a:rect l="0" t="0" r="r" b="b"/>
            <a:pathLst>
              <a:path w="48" h="204">
                <a:moveTo>
                  <a:pt x="27" y="0"/>
                </a:moveTo>
                <a:lnTo>
                  <a:pt x="27" y="165"/>
                </a:lnTo>
                <a:lnTo>
                  <a:pt x="21" y="165"/>
                </a:lnTo>
                <a:lnTo>
                  <a:pt x="21" y="0"/>
                </a:lnTo>
                <a:lnTo>
                  <a:pt x="27" y="0"/>
                </a:lnTo>
                <a:close/>
                <a:moveTo>
                  <a:pt x="48" y="157"/>
                </a:moveTo>
                <a:lnTo>
                  <a:pt x="24" y="204"/>
                </a:lnTo>
                <a:lnTo>
                  <a:pt x="0" y="157"/>
                </a:lnTo>
                <a:lnTo>
                  <a:pt x="48" y="1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88" name="Rectangle 32"/>
          <p:cNvSpPr>
            <a:spLocks noChangeArrowheads="1"/>
          </p:cNvSpPr>
          <p:nvPr/>
        </p:nvSpPr>
        <p:spPr bwMode="auto">
          <a:xfrm>
            <a:off x="4548188" y="2443163"/>
            <a:ext cx="64601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0.5 year</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89" name="Rectangle 33"/>
          <p:cNvSpPr>
            <a:spLocks noChangeArrowheads="1"/>
          </p:cNvSpPr>
          <p:nvPr/>
        </p:nvSpPr>
        <p:spPr bwMode="auto">
          <a:xfrm>
            <a:off x="4548188" y="3227388"/>
            <a:ext cx="64601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0.6 year</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90" name="Rectangle 34"/>
          <p:cNvSpPr>
            <a:spLocks noChangeArrowheads="1"/>
          </p:cNvSpPr>
          <p:nvPr/>
        </p:nvSpPr>
        <p:spPr bwMode="auto">
          <a:xfrm>
            <a:off x="4548188" y="3973513"/>
            <a:ext cx="64601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0.3 year</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91" name="Rectangle 35"/>
          <p:cNvSpPr>
            <a:spLocks noChangeArrowheads="1"/>
          </p:cNvSpPr>
          <p:nvPr/>
        </p:nvSpPr>
        <p:spPr bwMode="auto">
          <a:xfrm>
            <a:off x="4548188" y="4749801"/>
            <a:ext cx="29815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6.0 </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92" name="Rectangle 36"/>
          <p:cNvSpPr>
            <a:spLocks noChangeArrowheads="1"/>
          </p:cNvSpPr>
          <p:nvPr/>
        </p:nvSpPr>
        <p:spPr bwMode="auto">
          <a:xfrm>
            <a:off x="4854435" y="4749801"/>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3" name="Rectangle 37"/>
          <p:cNvSpPr>
            <a:spLocks noChangeArrowheads="1"/>
          </p:cNvSpPr>
          <p:nvPr/>
        </p:nvSpPr>
        <p:spPr bwMode="auto">
          <a:xfrm>
            <a:off x="5032235" y="4749801"/>
            <a:ext cx="83516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13.0 years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4" name="Rectangle 38"/>
          <p:cNvSpPr>
            <a:spLocks noChangeArrowheads="1"/>
          </p:cNvSpPr>
          <p:nvPr/>
        </p:nvSpPr>
        <p:spPr bwMode="auto">
          <a:xfrm>
            <a:off x="4548188" y="5526088"/>
            <a:ext cx="73577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9.3 years</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95" name="Rectangle 39"/>
          <p:cNvSpPr>
            <a:spLocks noChangeArrowheads="1"/>
          </p:cNvSpPr>
          <p:nvPr/>
        </p:nvSpPr>
        <p:spPr bwMode="auto">
          <a:xfrm>
            <a:off x="6632575" y="2832101"/>
            <a:ext cx="64601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0.5 year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6" name="Rectangle 40"/>
          <p:cNvSpPr>
            <a:spLocks noChangeArrowheads="1"/>
          </p:cNvSpPr>
          <p:nvPr/>
        </p:nvSpPr>
        <p:spPr bwMode="auto">
          <a:xfrm>
            <a:off x="6632575" y="3616326"/>
            <a:ext cx="73577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1.1 years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7" name="Rectangle 41"/>
          <p:cNvSpPr>
            <a:spLocks noChangeArrowheads="1"/>
          </p:cNvSpPr>
          <p:nvPr/>
        </p:nvSpPr>
        <p:spPr bwMode="auto">
          <a:xfrm>
            <a:off x="6632575" y="4362451"/>
            <a:ext cx="73577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1.4 years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8" name="Rectangle 42"/>
          <p:cNvSpPr>
            <a:spLocks noChangeArrowheads="1"/>
          </p:cNvSpPr>
          <p:nvPr/>
        </p:nvSpPr>
        <p:spPr bwMode="auto">
          <a:xfrm>
            <a:off x="6632575" y="5138738"/>
            <a:ext cx="73577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7.4 years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9" name="Rectangle 43"/>
          <p:cNvSpPr>
            <a:spLocks noChangeArrowheads="1"/>
          </p:cNvSpPr>
          <p:nvPr/>
        </p:nvSpPr>
        <p:spPr bwMode="auto">
          <a:xfrm>
            <a:off x="6632575" y="5916613"/>
            <a:ext cx="83516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16.7 years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00" name="Rectangle 44"/>
          <p:cNvSpPr>
            <a:spLocks noChangeArrowheads="1"/>
          </p:cNvSpPr>
          <p:nvPr/>
        </p:nvSpPr>
        <p:spPr bwMode="auto">
          <a:xfrm>
            <a:off x="6194424" y="1049179"/>
            <a:ext cx="163903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Cumulative Total</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5102" name="Rectangle 46"/>
          <p:cNvSpPr>
            <a:spLocks noChangeArrowheads="1"/>
          </p:cNvSpPr>
          <p:nvPr/>
        </p:nvSpPr>
        <p:spPr bwMode="auto">
          <a:xfrm>
            <a:off x="6510504" y="6384926"/>
            <a:ext cx="1131720"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~17 years</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103" name="Rectangle 47"/>
          <p:cNvSpPr>
            <a:spLocks noChangeArrowheads="1"/>
          </p:cNvSpPr>
          <p:nvPr/>
        </p:nvSpPr>
        <p:spPr bwMode="auto">
          <a:xfrm>
            <a:off x="6437312" y="6251576"/>
            <a:ext cx="1487488" cy="9525"/>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advTm="44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100"/>
                                        </p:tgtEl>
                                        <p:attrNameLst>
                                          <p:attrName>style.visibility</p:attrName>
                                        </p:attrNameLst>
                                      </p:cBhvr>
                                      <p:to>
                                        <p:strVal val="visible"/>
                                      </p:to>
                                    </p:set>
                                    <p:animEffect transition="in" filter="wipe(up)">
                                      <p:cBhvr>
                                        <p:cTn id="7" dur="500"/>
                                        <p:tgtEl>
                                          <p:spTgt spid="45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095"/>
                                        </p:tgtEl>
                                        <p:attrNameLst>
                                          <p:attrName>style.visibility</p:attrName>
                                        </p:attrNameLst>
                                      </p:cBhvr>
                                      <p:to>
                                        <p:strVal val="visible"/>
                                      </p:to>
                                    </p:set>
                                    <p:animEffect transition="in" filter="wipe(up)">
                                      <p:cBhvr>
                                        <p:cTn id="12" dur="500"/>
                                        <p:tgtEl>
                                          <p:spTgt spid="450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096"/>
                                        </p:tgtEl>
                                        <p:attrNameLst>
                                          <p:attrName>style.visibility</p:attrName>
                                        </p:attrNameLst>
                                      </p:cBhvr>
                                      <p:to>
                                        <p:strVal val="visible"/>
                                      </p:to>
                                    </p:set>
                                    <p:animEffect transition="in" filter="wipe(up)">
                                      <p:cBhvr>
                                        <p:cTn id="17" dur="500"/>
                                        <p:tgtEl>
                                          <p:spTgt spid="450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097"/>
                                        </p:tgtEl>
                                        <p:attrNameLst>
                                          <p:attrName>style.visibility</p:attrName>
                                        </p:attrNameLst>
                                      </p:cBhvr>
                                      <p:to>
                                        <p:strVal val="visible"/>
                                      </p:to>
                                    </p:set>
                                    <p:animEffect transition="in" filter="wipe(up)">
                                      <p:cBhvr>
                                        <p:cTn id="22" dur="500"/>
                                        <p:tgtEl>
                                          <p:spTgt spid="450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98"/>
                                        </p:tgtEl>
                                        <p:attrNameLst>
                                          <p:attrName>style.visibility</p:attrName>
                                        </p:attrNameLst>
                                      </p:cBhvr>
                                      <p:to>
                                        <p:strVal val="visible"/>
                                      </p:to>
                                    </p:set>
                                    <p:animEffect transition="in" filter="wipe(up)">
                                      <p:cBhvr>
                                        <p:cTn id="27" dur="500"/>
                                        <p:tgtEl>
                                          <p:spTgt spid="450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5099"/>
                                        </p:tgtEl>
                                        <p:attrNameLst>
                                          <p:attrName>style.visibility</p:attrName>
                                        </p:attrNameLst>
                                      </p:cBhvr>
                                      <p:to>
                                        <p:strVal val="visible"/>
                                      </p:to>
                                    </p:set>
                                    <p:animEffect transition="in" filter="wipe(up)">
                                      <p:cBhvr>
                                        <p:cTn id="32" dur="500"/>
                                        <p:tgtEl>
                                          <p:spTgt spid="450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5103"/>
                                        </p:tgtEl>
                                        <p:attrNameLst>
                                          <p:attrName>style.visibility</p:attrName>
                                        </p:attrNameLst>
                                      </p:cBhvr>
                                      <p:to>
                                        <p:strVal val="visible"/>
                                      </p:to>
                                    </p:set>
                                    <p:animEffect transition="in" filter="wipe(up)">
                                      <p:cBhvr>
                                        <p:cTn id="37" dur="500"/>
                                        <p:tgtEl>
                                          <p:spTgt spid="4510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5102"/>
                                        </p:tgtEl>
                                        <p:attrNameLst>
                                          <p:attrName>style.visibility</p:attrName>
                                        </p:attrNameLst>
                                      </p:cBhvr>
                                      <p:to>
                                        <p:strVal val="visible"/>
                                      </p:to>
                                    </p:set>
                                    <p:animEffect transition="in" filter="wipe(up)">
                                      <p:cBhvr>
                                        <p:cTn id="40" dur="500"/>
                                        <p:tgtEl>
                                          <p:spTgt spid="45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5" grpId="0"/>
      <p:bldP spid="45096" grpId="0"/>
      <p:bldP spid="45097" grpId="0"/>
      <p:bldP spid="45098" grpId="0"/>
      <p:bldP spid="45099" grpId="0"/>
      <p:bldP spid="45100" grpId="0"/>
      <p:bldP spid="45102" grpId="0"/>
      <p:bldP spid="45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14% Calculation</a:t>
            </a:r>
            <a:endParaRPr lang="en-US" dirty="0"/>
          </a:p>
        </p:txBody>
      </p:sp>
      <p:sp>
        <p:nvSpPr>
          <p:cNvPr id="44036" name="Freeform 4"/>
          <p:cNvSpPr>
            <a:spLocks/>
          </p:cNvSpPr>
          <p:nvPr/>
        </p:nvSpPr>
        <p:spPr bwMode="auto">
          <a:xfrm>
            <a:off x="6516688" y="1303338"/>
            <a:ext cx="1855788" cy="444500"/>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37" name="Freeform 5"/>
          <p:cNvSpPr>
            <a:spLocks noEditPoints="1"/>
          </p:cNvSpPr>
          <p:nvPr/>
        </p:nvSpPr>
        <p:spPr bwMode="auto">
          <a:xfrm>
            <a:off x="6511925" y="1298575"/>
            <a:ext cx="1865313" cy="454025"/>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38" name="Rectangle 6"/>
          <p:cNvSpPr>
            <a:spLocks noChangeArrowheads="1"/>
          </p:cNvSpPr>
          <p:nvPr/>
        </p:nvSpPr>
        <p:spPr bwMode="auto">
          <a:xfrm>
            <a:off x="6842125" y="1454150"/>
            <a:ext cx="1252538" cy="203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Original Research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Freeform 7"/>
          <p:cNvSpPr>
            <a:spLocks/>
          </p:cNvSpPr>
          <p:nvPr/>
        </p:nvSpPr>
        <p:spPr bwMode="auto">
          <a:xfrm>
            <a:off x="6516688" y="2073275"/>
            <a:ext cx="1855788" cy="444500"/>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0" name="Freeform 8"/>
          <p:cNvSpPr>
            <a:spLocks noEditPoints="1"/>
          </p:cNvSpPr>
          <p:nvPr/>
        </p:nvSpPr>
        <p:spPr bwMode="auto">
          <a:xfrm>
            <a:off x="6511925" y="2068513"/>
            <a:ext cx="1865313" cy="454025"/>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1" name="Rectangle 9"/>
          <p:cNvSpPr>
            <a:spLocks noChangeArrowheads="1"/>
          </p:cNvSpPr>
          <p:nvPr/>
        </p:nvSpPr>
        <p:spPr bwMode="auto">
          <a:xfrm>
            <a:off x="7045325" y="2220913"/>
            <a:ext cx="835025"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Submission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42" name="Freeform 10"/>
          <p:cNvSpPr>
            <a:spLocks/>
          </p:cNvSpPr>
          <p:nvPr/>
        </p:nvSpPr>
        <p:spPr bwMode="auto">
          <a:xfrm>
            <a:off x="6516688" y="2833688"/>
            <a:ext cx="1855788" cy="446088"/>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3" name="Freeform 11"/>
          <p:cNvSpPr>
            <a:spLocks noEditPoints="1"/>
          </p:cNvSpPr>
          <p:nvPr/>
        </p:nvSpPr>
        <p:spPr bwMode="auto">
          <a:xfrm>
            <a:off x="6511925" y="2828925"/>
            <a:ext cx="1865313" cy="454025"/>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4" name="Rectangle 12"/>
          <p:cNvSpPr>
            <a:spLocks noChangeArrowheads="1"/>
          </p:cNvSpPr>
          <p:nvPr/>
        </p:nvSpPr>
        <p:spPr bwMode="auto">
          <a:xfrm>
            <a:off x="7045325" y="2989263"/>
            <a:ext cx="844550"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Acceptance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45" name="Freeform 13"/>
          <p:cNvSpPr>
            <a:spLocks/>
          </p:cNvSpPr>
          <p:nvPr/>
        </p:nvSpPr>
        <p:spPr bwMode="auto">
          <a:xfrm>
            <a:off x="6516688" y="3603625"/>
            <a:ext cx="1855788" cy="446088"/>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6" name="Freeform 14"/>
          <p:cNvSpPr>
            <a:spLocks noEditPoints="1"/>
          </p:cNvSpPr>
          <p:nvPr/>
        </p:nvSpPr>
        <p:spPr bwMode="auto">
          <a:xfrm>
            <a:off x="6511925" y="3598863"/>
            <a:ext cx="1865313" cy="455613"/>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7" name="Rectangle 15"/>
          <p:cNvSpPr>
            <a:spLocks noChangeArrowheads="1"/>
          </p:cNvSpPr>
          <p:nvPr/>
        </p:nvSpPr>
        <p:spPr bwMode="auto">
          <a:xfrm>
            <a:off x="7064375" y="3756025"/>
            <a:ext cx="798513"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Publication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48" name="Freeform 16"/>
          <p:cNvSpPr>
            <a:spLocks/>
          </p:cNvSpPr>
          <p:nvPr/>
        </p:nvSpPr>
        <p:spPr bwMode="auto">
          <a:xfrm>
            <a:off x="6516688" y="4373563"/>
            <a:ext cx="1855788" cy="446088"/>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49" name="Freeform 17"/>
          <p:cNvSpPr>
            <a:spLocks noEditPoints="1"/>
          </p:cNvSpPr>
          <p:nvPr/>
        </p:nvSpPr>
        <p:spPr bwMode="auto">
          <a:xfrm>
            <a:off x="6511925" y="4368800"/>
            <a:ext cx="1865313" cy="455613"/>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0" name="Rectangle 18"/>
          <p:cNvSpPr>
            <a:spLocks noChangeArrowheads="1"/>
          </p:cNvSpPr>
          <p:nvPr/>
        </p:nvSpPr>
        <p:spPr bwMode="auto">
          <a:xfrm>
            <a:off x="6637338" y="4524375"/>
            <a:ext cx="1670050" cy="203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Bibliographic Databases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51" name="Freeform 19"/>
          <p:cNvSpPr>
            <a:spLocks/>
          </p:cNvSpPr>
          <p:nvPr/>
        </p:nvSpPr>
        <p:spPr bwMode="auto">
          <a:xfrm>
            <a:off x="6516688" y="5135563"/>
            <a:ext cx="1855788" cy="444500"/>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2" name="Freeform 20"/>
          <p:cNvSpPr>
            <a:spLocks noEditPoints="1"/>
          </p:cNvSpPr>
          <p:nvPr/>
        </p:nvSpPr>
        <p:spPr bwMode="auto">
          <a:xfrm>
            <a:off x="6511925" y="5130800"/>
            <a:ext cx="1865313" cy="454025"/>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3" name="Rectangle 21"/>
          <p:cNvSpPr>
            <a:spLocks noChangeArrowheads="1"/>
          </p:cNvSpPr>
          <p:nvPr/>
        </p:nvSpPr>
        <p:spPr bwMode="auto">
          <a:xfrm>
            <a:off x="6637338" y="5289550"/>
            <a:ext cx="1727200" cy="203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Review, Paper, Textbook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54" name="Freeform 22"/>
          <p:cNvSpPr>
            <a:spLocks/>
          </p:cNvSpPr>
          <p:nvPr/>
        </p:nvSpPr>
        <p:spPr bwMode="auto">
          <a:xfrm>
            <a:off x="6516688" y="5905500"/>
            <a:ext cx="1855788" cy="444500"/>
          </a:xfrm>
          <a:custGeom>
            <a:avLst/>
            <a:gdLst/>
            <a:ahLst/>
            <a:cxnLst>
              <a:cxn ang="0">
                <a:pos x="0" y="128"/>
              </a:cxn>
              <a:cxn ang="0">
                <a:pos x="128" y="0"/>
              </a:cxn>
              <a:cxn ang="0">
                <a:pos x="128" y="0"/>
              </a:cxn>
              <a:cxn ang="0">
                <a:pos x="128" y="0"/>
              </a:cxn>
              <a:cxn ang="0">
                <a:pos x="3072" y="0"/>
              </a:cxn>
              <a:cxn ang="0">
                <a:pos x="3072" y="0"/>
              </a:cxn>
              <a:cxn ang="0">
                <a:pos x="3200" y="128"/>
              </a:cxn>
              <a:cxn ang="0">
                <a:pos x="3200" y="128"/>
              </a:cxn>
              <a:cxn ang="0">
                <a:pos x="3200" y="128"/>
              </a:cxn>
              <a:cxn ang="0">
                <a:pos x="3200" y="640"/>
              </a:cxn>
              <a:cxn ang="0">
                <a:pos x="3200" y="640"/>
              </a:cxn>
              <a:cxn ang="0">
                <a:pos x="3072" y="768"/>
              </a:cxn>
              <a:cxn ang="0">
                <a:pos x="3072" y="768"/>
              </a:cxn>
              <a:cxn ang="0">
                <a:pos x="3072" y="768"/>
              </a:cxn>
              <a:cxn ang="0">
                <a:pos x="128" y="768"/>
              </a:cxn>
              <a:cxn ang="0">
                <a:pos x="128" y="768"/>
              </a:cxn>
              <a:cxn ang="0">
                <a:pos x="0" y="640"/>
              </a:cxn>
              <a:cxn ang="0">
                <a:pos x="0" y="640"/>
              </a:cxn>
              <a:cxn ang="0">
                <a:pos x="0" y="128"/>
              </a:cxn>
            </a:cxnLst>
            <a:rect l="0" t="0" r="r" b="b"/>
            <a:pathLst>
              <a:path w="3200" h="768">
                <a:moveTo>
                  <a:pt x="0" y="128"/>
                </a:moveTo>
                <a:cubicBezTo>
                  <a:pt x="0" y="58"/>
                  <a:pt x="58" y="0"/>
                  <a:pt x="128" y="0"/>
                </a:cubicBezTo>
                <a:cubicBezTo>
                  <a:pt x="128" y="0"/>
                  <a:pt x="128" y="0"/>
                  <a:pt x="128" y="0"/>
                </a:cubicBezTo>
                <a:lnTo>
                  <a:pt x="128" y="0"/>
                </a:lnTo>
                <a:lnTo>
                  <a:pt x="3072" y="0"/>
                </a:lnTo>
                <a:lnTo>
                  <a:pt x="3072" y="0"/>
                </a:lnTo>
                <a:cubicBezTo>
                  <a:pt x="3143" y="0"/>
                  <a:pt x="3200" y="58"/>
                  <a:pt x="3200" y="128"/>
                </a:cubicBezTo>
                <a:cubicBezTo>
                  <a:pt x="3200" y="128"/>
                  <a:pt x="3200" y="128"/>
                  <a:pt x="3200" y="128"/>
                </a:cubicBezTo>
                <a:lnTo>
                  <a:pt x="3200" y="128"/>
                </a:lnTo>
                <a:lnTo>
                  <a:pt x="3200" y="640"/>
                </a:lnTo>
                <a:lnTo>
                  <a:pt x="3200" y="640"/>
                </a:lnTo>
                <a:cubicBezTo>
                  <a:pt x="3200" y="711"/>
                  <a:pt x="3143" y="768"/>
                  <a:pt x="3072" y="768"/>
                </a:cubicBezTo>
                <a:cubicBezTo>
                  <a:pt x="3072" y="768"/>
                  <a:pt x="3072" y="768"/>
                  <a:pt x="3072" y="768"/>
                </a:cubicBezTo>
                <a:lnTo>
                  <a:pt x="3072" y="768"/>
                </a:lnTo>
                <a:lnTo>
                  <a:pt x="128" y="768"/>
                </a:lnTo>
                <a:lnTo>
                  <a:pt x="128" y="768"/>
                </a:lnTo>
                <a:cubicBezTo>
                  <a:pt x="58" y="768"/>
                  <a:pt x="0" y="711"/>
                  <a:pt x="0" y="640"/>
                </a:cubicBezTo>
                <a:cubicBezTo>
                  <a:pt x="0" y="640"/>
                  <a:pt x="0" y="640"/>
                  <a:pt x="0" y="640"/>
                </a:cubicBezTo>
                <a:lnTo>
                  <a:pt x="0" y="128"/>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5" name="Freeform 23"/>
          <p:cNvSpPr>
            <a:spLocks noEditPoints="1"/>
          </p:cNvSpPr>
          <p:nvPr/>
        </p:nvSpPr>
        <p:spPr bwMode="auto">
          <a:xfrm>
            <a:off x="6511925" y="5900738"/>
            <a:ext cx="1865313" cy="454025"/>
          </a:xfrm>
          <a:custGeom>
            <a:avLst/>
            <a:gdLst/>
            <a:ahLst/>
            <a:cxnLst>
              <a:cxn ang="0">
                <a:pos x="1" y="135"/>
              </a:cxn>
              <a:cxn ang="0">
                <a:pos x="12" y="82"/>
              </a:cxn>
              <a:cxn ang="0">
                <a:pos x="42" y="40"/>
              </a:cxn>
              <a:cxn ang="0">
                <a:pos x="85" y="11"/>
              </a:cxn>
              <a:cxn ang="0">
                <a:pos x="136" y="0"/>
              </a:cxn>
              <a:cxn ang="0">
                <a:pos x="3082" y="1"/>
              </a:cxn>
              <a:cxn ang="0">
                <a:pos x="3135" y="12"/>
              </a:cxn>
              <a:cxn ang="0">
                <a:pos x="3178" y="42"/>
              </a:cxn>
              <a:cxn ang="0">
                <a:pos x="3206" y="85"/>
              </a:cxn>
              <a:cxn ang="0">
                <a:pos x="3216" y="136"/>
              </a:cxn>
              <a:cxn ang="0">
                <a:pos x="3216" y="650"/>
              </a:cxn>
              <a:cxn ang="0">
                <a:pos x="3205" y="703"/>
              </a:cxn>
              <a:cxn ang="0">
                <a:pos x="3176" y="746"/>
              </a:cxn>
              <a:cxn ang="0">
                <a:pos x="3132" y="774"/>
              </a:cxn>
              <a:cxn ang="0">
                <a:pos x="3080"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3080" y="768"/>
              </a:cxn>
              <a:cxn ang="0">
                <a:pos x="3129" y="759"/>
              </a:cxn>
              <a:cxn ang="0">
                <a:pos x="3167" y="733"/>
              </a:cxn>
              <a:cxn ang="0">
                <a:pos x="3192" y="694"/>
              </a:cxn>
              <a:cxn ang="0">
                <a:pos x="3201" y="647"/>
              </a:cxn>
              <a:cxn ang="0">
                <a:pos x="3200" y="136"/>
              </a:cxn>
              <a:cxn ang="0">
                <a:pos x="3191" y="88"/>
              </a:cxn>
              <a:cxn ang="0">
                <a:pos x="3165" y="51"/>
              </a:cxn>
              <a:cxn ang="0">
                <a:pos x="3126" y="25"/>
              </a:cxn>
              <a:cxn ang="0">
                <a:pos x="3079" y="16"/>
              </a:cxn>
              <a:cxn ang="0">
                <a:pos x="136" y="16"/>
              </a:cxn>
              <a:cxn ang="0">
                <a:pos x="88" y="26"/>
              </a:cxn>
              <a:cxn ang="0">
                <a:pos x="51" y="53"/>
              </a:cxn>
              <a:cxn ang="0">
                <a:pos x="25" y="91"/>
              </a:cxn>
              <a:cxn ang="0">
                <a:pos x="16" y="138"/>
              </a:cxn>
              <a:cxn ang="0">
                <a:pos x="16" y="648"/>
              </a:cxn>
            </a:cxnLst>
            <a:rect l="0" t="0" r="r" b="b"/>
            <a:pathLst>
              <a:path w="3216"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3080" y="0"/>
                </a:lnTo>
                <a:cubicBezTo>
                  <a:pt x="3081" y="0"/>
                  <a:pt x="3082" y="1"/>
                  <a:pt x="3082" y="1"/>
                </a:cubicBezTo>
                <a:lnTo>
                  <a:pt x="3132" y="11"/>
                </a:lnTo>
                <a:cubicBezTo>
                  <a:pt x="3133" y="11"/>
                  <a:pt x="3134" y="11"/>
                  <a:pt x="3135" y="12"/>
                </a:cubicBezTo>
                <a:lnTo>
                  <a:pt x="3176" y="40"/>
                </a:lnTo>
                <a:cubicBezTo>
                  <a:pt x="3177" y="40"/>
                  <a:pt x="3178" y="41"/>
                  <a:pt x="3178" y="42"/>
                </a:cubicBezTo>
                <a:lnTo>
                  <a:pt x="3205" y="82"/>
                </a:lnTo>
                <a:cubicBezTo>
                  <a:pt x="3206" y="83"/>
                  <a:pt x="3206" y="84"/>
                  <a:pt x="3206" y="85"/>
                </a:cubicBezTo>
                <a:lnTo>
                  <a:pt x="3216" y="135"/>
                </a:lnTo>
                <a:cubicBezTo>
                  <a:pt x="3216" y="135"/>
                  <a:pt x="3216" y="136"/>
                  <a:pt x="3216" y="136"/>
                </a:cubicBezTo>
                <a:lnTo>
                  <a:pt x="3216" y="648"/>
                </a:lnTo>
                <a:cubicBezTo>
                  <a:pt x="3216" y="649"/>
                  <a:pt x="3216" y="650"/>
                  <a:pt x="3216" y="650"/>
                </a:cubicBezTo>
                <a:lnTo>
                  <a:pt x="3206" y="700"/>
                </a:lnTo>
                <a:cubicBezTo>
                  <a:pt x="3206" y="701"/>
                  <a:pt x="3206" y="702"/>
                  <a:pt x="3205" y="703"/>
                </a:cubicBezTo>
                <a:lnTo>
                  <a:pt x="3178" y="744"/>
                </a:lnTo>
                <a:cubicBezTo>
                  <a:pt x="3178" y="745"/>
                  <a:pt x="3177" y="746"/>
                  <a:pt x="3176" y="746"/>
                </a:cubicBezTo>
                <a:lnTo>
                  <a:pt x="3135" y="773"/>
                </a:lnTo>
                <a:cubicBezTo>
                  <a:pt x="3134" y="774"/>
                  <a:pt x="3133" y="774"/>
                  <a:pt x="3132" y="774"/>
                </a:cubicBezTo>
                <a:lnTo>
                  <a:pt x="3082" y="784"/>
                </a:lnTo>
                <a:cubicBezTo>
                  <a:pt x="3082" y="784"/>
                  <a:pt x="3081" y="784"/>
                  <a:pt x="3080"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3080" y="768"/>
                </a:lnTo>
                <a:lnTo>
                  <a:pt x="3079" y="769"/>
                </a:lnTo>
                <a:lnTo>
                  <a:pt x="3129" y="759"/>
                </a:lnTo>
                <a:lnTo>
                  <a:pt x="3126" y="760"/>
                </a:lnTo>
                <a:lnTo>
                  <a:pt x="3167" y="733"/>
                </a:lnTo>
                <a:lnTo>
                  <a:pt x="3165" y="735"/>
                </a:lnTo>
                <a:lnTo>
                  <a:pt x="3192" y="694"/>
                </a:lnTo>
                <a:lnTo>
                  <a:pt x="3191" y="697"/>
                </a:lnTo>
                <a:lnTo>
                  <a:pt x="3201" y="647"/>
                </a:lnTo>
                <a:lnTo>
                  <a:pt x="3200" y="648"/>
                </a:lnTo>
                <a:lnTo>
                  <a:pt x="3200" y="136"/>
                </a:lnTo>
                <a:lnTo>
                  <a:pt x="3201" y="138"/>
                </a:lnTo>
                <a:lnTo>
                  <a:pt x="3191" y="88"/>
                </a:lnTo>
                <a:lnTo>
                  <a:pt x="3192" y="91"/>
                </a:lnTo>
                <a:lnTo>
                  <a:pt x="3165" y="51"/>
                </a:lnTo>
                <a:lnTo>
                  <a:pt x="3167" y="53"/>
                </a:lnTo>
                <a:lnTo>
                  <a:pt x="3126" y="25"/>
                </a:lnTo>
                <a:lnTo>
                  <a:pt x="3129" y="26"/>
                </a:lnTo>
                <a:lnTo>
                  <a:pt x="3079" y="16"/>
                </a:lnTo>
                <a:lnTo>
                  <a:pt x="3080"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6" name="Rectangle 24"/>
          <p:cNvSpPr>
            <a:spLocks noChangeArrowheads="1"/>
          </p:cNvSpPr>
          <p:nvPr/>
        </p:nvSpPr>
        <p:spPr bwMode="auto">
          <a:xfrm>
            <a:off x="6924675" y="6056313"/>
            <a:ext cx="1085850" cy="203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Implementation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57" name="Freeform 25"/>
          <p:cNvSpPr>
            <a:spLocks noEditPoints="1"/>
          </p:cNvSpPr>
          <p:nvPr/>
        </p:nvSpPr>
        <p:spPr bwMode="auto">
          <a:xfrm>
            <a:off x="7407275" y="1747838"/>
            <a:ext cx="74613" cy="322263"/>
          </a:xfrm>
          <a:custGeom>
            <a:avLst/>
            <a:gdLst/>
            <a:ahLst/>
            <a:cxnLst>
              <a:cxn ang="0">
                <a:pos x="26" y="0"/>
              </a:cxn>
              <a:cxn ang="0">
                <a:pos x="26" y="164"/>
              </a:cxn>
              <a:cxn ang="0">
                <a:pos x="21" y="164"/>
              </a:cxn>
              <a:cxn ang="0">
                <a:pos x="21" y="0"/>
              </a:cxn>
              <a:cxn ang="0">
                <a:pos x="26" y="0"/>
              </a:cxn>
              <a:cxn ang="0">
                <a:pos x="47" y="156"/>
              </a:cxn>
              <a:cxn ang="0">
                <a:pos x="24" y="203"/>
              </a:cxn>
              <a:cxn ang="0">
                <a:pos x="0" y="156"/>
              </a:cxn>
              <a:cxn ang="0">
                <a:pos x="47" y="156"/>
              </a:cxn>
            </a:cxnLst>
            <a:rect l="0" t="0" r="r" b="b"/>
            <a:pathLst>
              <a:path w="47" h="203">
                <a:moveTo>
                  <a:pt x="26" y="0"/>
                </a:moveTo>
                <a:lnTo>
                  <a:pt x="26" y="164"/>
                </a:lnTo>
                <a:lnTo>
                  <a:pt x="21" y="164"/>
                </a:lnTo>
                <a:lnTo>
                  <a:pt x="21" y="0"/>
                </a:lnTo>
                <a:lnTo>
                  <a:pt x="26" y="0"/>
                </a:lnTo>
                <a:close/>
                <a:moveTo>
                  <a:pt x="47" y="156"/>
                </a:moveTo>
                <a:lnTo>
                  <a:pt x="24" y="203"/>
                </a:lnTo>
                <a:lnTo>
                  <a:pt x="0" y="156"/>
                </a:lnTo>
                <a:lnTo>
                  <a:pt x="47" y="1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8" name="Freeform 26"/>
          <p:cNvSpPr>
            <a:spLocks noEditPoints="1"/>
          </p:cNvSpPr>
          <p:nvPr/>
        </p:nvSpPr>
        <p:spPr bwMode="auto">
          <a:xfrm>
            <a:off x="7407275" y="2517775"/>
            <a:ext cx="74613" cy="322263"/>
          </a:xfrm>
          <a:custGeom>
            <a:avLst/>
            <a:gdLst/>
            <a:ahLst/>
            <a:cxnLst>
              <a:cxn ang="0">
                <a:pos x="26" y="0"/>
              </a:cxn>
              <a:cxn ang="0">
                <a:pos x="26" y="164"/>
              </a:cxn>
              <a:cxn ang="0">
                <a:pos x="21" y="164"/>
              </a:cxn>
              <a:cxn ang="0">
                <a:pos x="21" y="0"/>
              </a:cxn>
              <a:cxn ang="0">
                <a:pos x="26" y="0"/>
              </a:cxn>
              <a:cxn ang="0">
                <a:pos x="47" y="156"/>
              </a:cxn>
              <a:cxn ang="0">
                <a:pos x="24" y="203"/>
              </a:cxn>
              <a:cxn ang="0">
                <a:pos x="0" y="156"/>
              </a:cxn>
              <a:cxn ang="0">
                <a:pos x="47" y="156"/>
              </a:cxn>
            </a:cxnLst>
            <a:rect l="0" t="0" r="r" b="b"/>
            <a:pathLst>
              <a:path w="47" h="203">
                <a:moveTo>
                  <a:pt x="26" y="0"/>
                </a:moveTo>
                <a:lnTo>
                  <a:pt x="26" y="164"/>
                </a:lnTo>
                <a:lnTo>
                  <a:pt x="21" y="164"/>
                </a:lnTo>
                <a:lnTo>
                  <a:pt x="21" y="0"/>
                </a:lnTo>
                <a:lnTo>
                  <a:pt x="26" y="0"/>
                </a:lnTo>
                <a:close/>
                <a:moveTo>
                  <a:pt x="47" y="156"/>
                </a:moveTo>
                <a:lnTo>
                  <a:pt x="24" y="203"/>
                </a:lnTo>
                <a:lnTo>
                  <a:pt x="0" y="156"/>
                </a:lnTo>
                <a:lnTo>
                  <a:pt x="47" y="1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59" name="Freeform 27"/>
          <p:cNvSpPr>
            <a:spLocks noEditPoints="1"/>
          </p:cNvSpPr>
          <p:nvPr/>
        </p:nvSpPr>
        <p:spPr bwMode="auto">
          <a:xfrm>
            <a:off x="7407275" y="3279775"/>
            <a:ext cx="74613" cy="320675"/>
          </a:xfrm>
          <a:custGeom>
            <a:avLst/>
            <a:gdLst/>
            <a:ahLst/>
            <a:cxnLst>
              <a:cxn ang="0">
                <a:pos x="26" y="0"/>
              </a:cxn>
              <a:cxn ang="0">
                <a:pos x="26" y="163"/>
              </a:cxn>
              <a:cxn ang="0">
                <a:pos x="21" y="163"/>
              </a:cxn>
              <a:cxn ang="0">
                <a:pos x="21" y="0"/>
              </a:cxn>
              <a:cxn ang="0">
                <a:pos x="26" y="0"/>
              </a:cxn>
              <a:cxn ang="0">
                <a:pos x="47" y="156"/>
              </a:cxn>
              <a:cxn ang="0">
                <a:pos x="24" y="202"/>
              </a:cxn>
              <a:cxn ang="0">
                <a:pos x="0" y="156"/>
              </a:cxn>
              <a:cxn ang="0">
                <a:pos x="47" y="156"/>
              </a:cxn>
            </a:cxnLst>
            <a:rect l="0" t="0" r="r" b="b"/>
            <a:pathLst>
              <a:path w="47" h="202">
                <a:moveTo>
                  <a:pt x="26" y="0"/>
                </a:moveTo>
                <a:lnTo>
                  <a:pt x="26" y="163"/>
                </a:lnTo>
                <a:lnTo>
                  <a:pt x="21" y="163"/>
                </a:lnTo>
                <a:lnTo>
                  <a:pt x="21" y="0"/>
                </a:lnTo>
                <a:lnTo>
                  <a:pt x="26" y="0"/>
                </a:lnTo>
                <a:close/>
                <a:moveTo>
                  <a:pt x="47" y="156"/>
                </a:moveTo>
                <a:lnTo>
                  <a:pt x="24" y="202"/>
                </a:lnTo>
                <a:lnTo>
                  <a:pt x="0" y="156"/>
                </a:lnTo>
                <a:lnTo>
                  <a:pt x="47" y="1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0" name="Freeform 28"/>
          <p:cNvSpPr>
            <a:spLocks noEditPoints="1"/>
          </p:cNvSpPr>
          <p:nvPr/>
        </p:nvSpPr>
        <p:spPr bwMode="auto">
          <a:xfrm>
            <a:off x="7407275" y="4049713"/>
            <a:ext cx="74613" cy="320675"/>
          </a:xfrm>
          <a:custGeom>
            <a:avLst/>
            <a:gdLst/>
            <a:ahLst/>
            <a:cxnLst>
              <a:cxn ang="0">
                <a:pos x="26" y="0"/>
              </a:cxn>
              <a:cxn ang="0">
                <a:pos x="26" y="163"/>
              </a:cxn>
              <a:cxn ang="0">
                <a:pos x="21" y="163"/>
              </a:cxn>
              <a:cxn ang="0">
                <a:pos x="21" y="0"/>
              </a:cxn>
              <a:cxn ang="0">
                <a:pos x="26" y="0"/>
              </a:cxn>
              <a:cxn ang="0">
                <a:pos x="47" y="156"/>
              </a:cxn>
              <a:cxn ang="0">
                <a:pos x="24" y="202"/>
              </a:cxn>
              <a:cxn ang="0">
                <a:pos x="0" y="156"/>
              </a:cxn>
              <a:cxn ang="0">
                <a:pos x="47" y="156"/>
              </a:cxn>
            </a:cxnLst>
            <a:rect l="0" t="0" r="r" b="b"/>
            <a:pathLst>
              <a:path w="47" h="202">
                <a:moveTo>
                  <a:pt x="26" y="0"/>
                </a:moveTo>
                <a:lnTo>
                  <a:pt x="26" y="163"/>
                </a:lnTo>
                <a:lnTo>
                  <a:pt x="21" y="163"/>
                </a:lnTo>
                <a:lnTo>
                  <a:pt x="21" y="0"/>
                </a:lnTo>
                <a:lnTo>
                  <a:pt x="26" y="0"/>
                </a:lnTo>
                <a:close/>
                <a:moveTo>
                  <a:pt x="47" y="156"/>
                </a:moveTo>
                <a:lnTo>
                  <a:pt x="24" y="202"/>
                </a:lnTo>
                <a:lnTo>
                  <a:pt x="0" y="156"/>
                </a:lnTo>
                <a:lnTo>
                  <a:pt x="47" y="1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1" name="Freeform 29"/>
          <p:cNvSpPr>
            <a:spLocks noEditPoints="1"/>
          </p:cNvSpPr>
          <p:nvPr/>
        </p:nvSpPr>
        <p:spPr bwMode="auto">
          <a:xfrm>
            <a:off x="7407275" y="4819650"/>
            <a:ext cx="74613" cy="322263"/>
          </a:xfrm>
          <a:custGeom>
            <a:avLst/>
            <a:gdLst/>
            <a:ahLst/>
            <a:cxnLst>
              <a:cxn ang="0">
                <a:pos x="26" y="0"/>
              </a:cxn>
              <a:cxn ang="0">
                <a:pos x="26" y="163"/>
              </a:cxn>
              <a:cxn ang="0">
                <a:pos x="21" y="163"/>
              </a:cxn>
              <a:cxn ang="0">
                <a:pos x="21" y="0"/>
              </a:cxn>
              <a:cxn ang="0">
                <a:pos x="26" y="0"/>
              </a:cxn>
              <a:cxn ang="0">
                <a:pos x="47" y="156"/>
              </a:cxn>
              <a:cxn ang="0">
                <a:pos x="24" y="203"/>
              </a:cxn>
              <a:cxn ang="0">
                <a:pos x="0" y="156"/>
              </a:cxn>
              <a:cxn ang="0">
                <a:pos x="47" y="156"/>
              </a:cxn>
            </a:cxnLst>
            <a:rect l="0" t="0" r="r" b="b"/>
            <a:pathLst>
              <a:path w="47" h="203">
                <a:moveTo>
                  <a:pt x="26" y="0"/>
                </a:moveTo>
                <a:lnTo>
                  <a:pt x="26" y="163"/>
                </a:lnTo>
                <a:lnTo>
                  <a:pt x="21" y="163"/>
                </a:lnTo>
                <a:lnTo>
                  <a:pt x="21" y="0"/>
                </a:lnTo>
                <a:lnTo>
                  <a:pt x="26" y="0"/>
                </a:lnTo>
                <a:close/>
                <a:moveTo>
                  <a:pt x="47" y="156"/>
                </a:moveTo>
                <a:lnTo>
                  <a:pt x="24" y="203"/>
                </a:lnTo>
                <a:lnTo>
                  <a:pt x="0" y="156"/>
                </a:lnTo>
                <a:lnTo>
                  <a:pt x="47" y="1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2" name="Freeform 30"/>
          <p:cNvSpPr>
            <a:spLocks noEditPoints="1"/>
          </p:cNvSpPr>
          <p:nvPr/>
        </p:nvSpPr>
        <p:spPr bwMode="auto">
          <a:xfrm>
            <a:off x="7407275" y="5580063"/>
            <a:ext cx="74613" cy="322263"/>
          </a:xfrm>
          <a:custGeom>
            <a:avLst/>
            <a:gdLst/>
            <a:ahLst/>
            <a:cxnLst>
              <a:cxn ang="0">
                <a:pos x="26" y="0"/>
              </a:cxn>
              <a:cxn ang="0">
                <a:pos x="26" y="164"/>
              </a:cxn>
              <a:cxn ang="0">
                <a:pos x="21" y="164"/>
              </a:cxn>
              <a:cxn ang="0">
                <a:pos x="21" y="0"/>
              </a:cxn>
              <a:cxn ang="0">
                <a:pos x="26" y="0"/>
              </a:cxn>
              <a:cxn ang="0">
                <a:pos x="47" y="156"/>
              </a:cxn>
              <a:cxn ang="0">
                <a:pos x="24" y="203"/>
              </a:cxn>
              <a:cxn ang="0">
                <a:pos x="0" y="156"/>
              </a:cxn>
              <a:cxn ang="0">
                <a:pos x="47" y="156"/>
              </a:cxn>
            </a:cxnLst>
            <a:rect l="0" t="0" r="r" b="b"/>
            <a:pathLst>
              <a:path w="47" h="203">
                <a:moveTo>
                  <a:pt x="26" y="0"/>
                </a:moveTo>
                <a:lnTo>
                  <a:pt x="26" y="164"/>
                </a:lnTo>
                <a:lnTo>
                  <a:pt x="21" y="164"/>
                </a:lnTo>
                <a:lnTo>
                  <a:pt x="21" y="0"/>
                </a:lnTo>
                <a:lnTo>
                  <a:pt x="26" y="0"/>
                </a:lnTo>
                <a:close/>
                <a:moveTo>
                  <a:pt x="47" y="156"/>
                </a:moveTo>
                <a:lnTo>
                  <a:pt x="24" y="203"/>
                </a:lnTo>
                <a:lnTo>
                  <a:pt x="0" y="156"/>
                </a:lnTo>
                <a:lnTo>
                  <a:pt x="47" y="15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90" name="Rectangle 58"/>
          <p:cNvSpPr>
            <a:spLocks noChangeArrowheads="1"/>
          </p:cNvSpPr>
          <p:nvPr/>
        </p:nvSpPr>
        <p:spPr bwMode="auto">
          <a:xfrm>
            <a:off x="1311275" y="1276350"/>
            <a:ext cx="80951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100.00%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2" name="Group 71"/>
          <p:cNvGrpSpPr/>
          <p:nvPr/>
        </p:nvGrpSpPr>
        <p:grpSpPr>
          <a:xfrm>
            <a:off x="1377950" y="1520825"/>
            <a:ext cx="5151438" cy="995521"/>
            <a:chOff x="1377950" y="1520825"/>
            <a:chExt cx="5151438" cy="995521"/>
          </a:xfrm>
        </p:grpSpPr>
        <p:grpSp>
          <p:nvGrpSpPr>
            <p:cNvPr id="71" name="Group 70"/>
            <p:cNvGrpSpPr/>
            <p:nvPr/>
          </p:nvGrpSpPr>
          <p:grpSpPr>
            <a:xfrm>
              <a:off x="2298700" y="1520825"/>
              <a:ext cx="4230688" cy="750888"/>
              <a:chOff x="2298700" y="1520825"/>
              <a:chExt cx="4230688" cy="750888"/>
            </a:xfrm>
          </p:grpSpPr>
          <p:sp>
            <p:nvSpPr>
              <p:cNvPr id="44063" name="Freeform 31"/>
              <p:cNvSpPr>
                <a:spLocks/>
              </p:cNvSpPr>
              <p:nvPr/>
            </p:nvSpPr>
            <p:spPr bwMode="auto">
              <a:xfrm>
                <a:off x="3768725" y="1673225"/>
                <a:ext cx="1189038" cy="593725"/>
              </a:xfrm>
              <a:custGeom>
                <a:avLst/>
                <a:gdLst/>
                <a:ahLst/>
                <a:cxnLst>
                  <a:cxn ang="0">
                    <a:pos x="0" y="374"/>
                  </a:cxn>
                  <a:cxn ang="0">
                    <a:pos x="187" y="0"/>
                  </a:cxn>
                  <a:cxn ang="0">
                    <a:pos x="562" y="0"/>
                  </a:cxn>
                  <a:cxn ang="0">
                    <a:pos x="749" y="374"/>
                  </a:cxn>
                  <a:cxn ang="0">
                    <a:pos x="0" y="374"/>
                  </a:cxn>
                </a:cxnLst>
                <a:rect l="0" t="0" r="r" b="b"/>
                <a:pathLst>
                  <a:path w="749" h="374">
                    <a:moveTo>
                      <a:pt x="0" y="374"/>
                    </a:moveTo>
                    <a:lnTo>
                      <a:pt x="187" y="0"/>
                    </a:lnTo>
                    <a:lnTo>
                      <a:pt x="562" y="0"/>
                    </a:lnTo>
                    <a:lnTo>
                      <a:pt x="749" y="374"/>
                    </a:lnTo>
                    <a:lnTo>
                      <a:pt x="0" y="374"/>
                    </a:lnTo>
                    <a:close/>
                  </a:path>
                </a:pathLst>
              </a:custGeom>
              <a:solidFill>
                <a:srgbClr val="FFF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4" name="Freeform 32"/>
              <p:cNvSpPr>
                <a:spLocks noEditPoints="1"/>
              </p:cNvSpPr>
              <p:nvPr/>
            </p:nvSpPr>
            <p:spPr bwMode="auto">
              <a:xfrm>
                <a:off x="3762375" y="1668463"/>
                <a:ext cx="1201738" cy="603250"/>
              </a:xfrm>
              <a:custGeom>
                <a:avLst/>
                <a:gdLst/>
                <a:ahLst/>
                <a:cxnLst>
                  <a:cxn ang="0">
                    <a:pos x="0" y="380"/>
                  </a:cxn>
                  <a:cxn ang="0">
                    <a:pos x="190" y="0"/>
                  </a:cxn>
                  <a:cxn ang="0">
                    <a:pos x="567" y="0"/>
                  </a:cxn>
                  <a:cxn ang="0">
                    <a:pos x="757" y="380"/>
                  </a:cxn>
                  <a:cxn ang="0">
                    <a:pos x="0" y="380"/>
                  </a:cxn>
                  <a:cxn ang="0">
                    <a:pos x="753" y="375"/>
                  </a:cxn>
                  <a:cxn ang="0">
                    <a:pos x="750" y="379"/>
                  </a:cxn>
                  <a:cxn ang="0">
                    <a:pos x="563" y="5"/>
                  </a:cxn>
                  <a:cxn ang="0">
                    <a:pos x="566" y="6"/>
                  </a:cxn>
                  <a:cxn ang="0">
                    <a:pos x="191" y="6"/>
                  </a:cxn>
                  <a:cxn ang="0">
                    <a:pos x="194" y="5"/>
                  </a:cxn>
                  <a:cxn ang="0">
                    <a:pos x="7" y="379"/>
                  </a:cxn>
                  <a:cxn ang="0">
                    <a:pos x="4" y="375"/>
                  </a:cxn>
                  <a:cxn ang="0">
                    <a:pos x="753" y="375"/>
                  </a:cxn>
                </a:cxnLst>
                <a:rect l="0" t="0" r="r" b="b"/>
                <a:pathLst>
                  <a:path w="757" h="380">
                    <a:moveTo>
                      <a:pt x="0" y="380"/>
                    </a:moveTo>
                    <a:lnTo>
                      <a:pt x="190" y="0"/>
                    </a:lnTo>
                    <a:lnTo>
                      <a:pt x="567" y="0"/>
                    </a:lnTo>
                    <a:lnTo>
                      <a:pt x="757" y="380"/>
                    </a:lnTo>
                    <a:lnTo>
                      <a:pt x="0" y="380"/>
                    </a:lnTo>
                    <a:close/>
                    <a:moveTo>
                      <a:pt x="753" y="375"/>
                    </a:moveTo>
                    <a:lnTo>
                      <a:pt x="750" y="379"/>
                    </a:lnTo>
                    <a:lnTo>
                      <a:pt x="563" y="5"/>
                    </a:lnTo>
                    <a:lnTo>
                      <a:pt x="566" y="6"/>
                    </a:lnTo>
                    <a:lnTo>
                      <a:pt x="191" y="6"/>
                    </a:lnTo>
                    <a:lnTo>
                      <a:pt x="194" y="5"/>
                    </a:lnTo>
                    <a:lnTo>
                      <a:pt x="7" y="379"/>
                    </a:lnTo>
                    <a:lnTo>
                      <a:pt x="4" y="375"/>
                    </a:lnTo>
                    <a:lnTo>
                      <a:pt x="753" y="37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5" name="Rectangle 33"/>
              <p:cNvSpPr>
                <a:spLocks noChangeArrowheads="1"/>
              </p:cNvSpPr>
              <p:nvPr/>
            </p:nvSpPr>
            <p:spPr bwMode="auto">
              <a:xfrm>
                <a:off x="4068763" y="1811338"/>
                <a:ext cx="649288"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Negative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66" name="Rectangle 34"/>
              <p:cNvSpPr>
                <a:spLocks noChangeArrowheads="1"/>
              </p:cNvSpPr>
              <p:nvPr/>
            </p:nvSpPr>
            <p:spPr bwMode="auto">
              <a:xfrm>
                <a:off x="4133850" y="1987550"/>
                <a:ext cx="500063"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results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9" name="Freeform 47"/>
              <p:cNvSpPr>
                <a:spLocks noEditPoints="1"/>
              </p:cNvSpPr>
              <p:nvPr/>
            </p:nvSpPr>
            <p:spPr bwMode="auto">
              <a:xfrm>
                <a:off x="4808538" y="1520825"/>
                <a:ext cx="1709738" cy="466725"/>
              </a:xfrm>
              <a:custGeom>
                <a:avLst/>
                <a:gdLst/>
                <a:ahLst/>
                <a:cxnLst>
                  <a:cxn ang="0">
                    <a:pos x="1053" y="6"/>
                  </a:cxn>
                  <a:cxn ang="0">
                    <a:pos x="1037" y="16"/>
                  </a:cxn>
                  <a:cxn ang="0">
                    <a:pos x="1036" y="11"/>
                  </a:cxn>
                  <a:cxn ang="0">
                    <a:pos x="975" y="32"/>
                  </a:cxn>
                  <a:cxn ang="0">
                    <a:pos x="998" y="27"/>
                  </a:cxn>
                  <a:cxn ang="0">
                    <a:pos x="934" y="37"/>
                  </a:cxn>
                  <a:cxn ang="0">
                    <a:pos x="918" y="47"/>
                  </a:cxn>
                  <a:cxn ang="0">
                    <a:pos x="917" y="42"/>
                  </a:cxn>
                  <a:cxn ang="0">
                    <a:pos x="856" y="64"/>
                  </a:cxn>
                  <a:cxn ang="0">
                    <a:pos x="879" y="58"/>
                  </a:cxn>
                  <a:cxn ang="0">
                    <a:pos x="815" y="68"/>
                  </a:cxn>
                  <a:cxn ang="0">
                    <a:pos x="799" y="78"/>
                  </a:cxn>
                  <a:cxn ang="0">
                    <a:pos x="798" y="73"/>
                  </a:cxn>
                  <a:cxn ang="0">
                    <a:pos x="737" y="95"/>
                  </a:cxn>
                  <a:cxn ang="0">
                    <a:pos x="760" y="89"/>
                  </a:cxn>
                  <a:cxn ang="0">
                    <a:pos x="696" y="99"/>
                  </a:cxn>
                  <a:cxn ang="0">
                    <a:pos x="681" y="109"/>
                  </a:cxn>
                  <a:cxn ang="0">
                    <a:pos x="679" y="104"/>
                  </a:cxn>
                  <a:cxn ang="0">
                    <a:pos x="618" y="126"/>
                  </a:cxn>
                  <a:cxn ang="0">
                    <a:pos x="641" y="120"/>
                  </a:cxn>
                  <a:cxn ang="0">
                    <a:pos x="577" y="130"/>
                  </a:cxn>
                  <a:cxn ang="0">
                    <a:pos x="561" y="140"/>
                  </a:cxn>
                  <a:cxn ang="0">
                    <a:pos x="560" y="135"/>
                  </a:cxn>
                  <a:cxn ang="0">
                    <a:pos x="499" y="157"/>
                  </a:cxn>
                  <a:cxn ang="0">
                    <a:pos x="522" y="150"/>
                  </a:cxn>
                  <a:cxn ang="0">
                    <a:pos x="458" y="161"/>
                  </a:cxn>
                  <a:cxn ang="0">
                    <a:pos x="443" y="171"/>
                  </a:cxn>
                  <a:cxn ang="0">
                    <a:pos x="441" y="166"/>
                  </a:cxn>
                  <a:cxn ang="0">
                    <a:pos x="380" y="187"/>
                  </a:cxn>
                  <a:cxn ang="0">
                    <a:pos x="403" y="182"/>
                  </a:cxn>
                  <a:cxn ang="0">
                    <a:pos x="339" y="192"/>
                  </a:cxn>
                  <a:cxn ang="0">
                    <a:pos x="324" y="202"/>
                  </a:cxn>
                  <a:cxn ang="0">
                    <a:pos x="322" y="196"/>
                  </a:cxn>
                  <a:cxn ang="0">
                    <a:pos x="261" y="218"/>
                  </a:cxn>
                  <a:cxn ang="0">
                    <a:pos x="284" y="213"/>
                  </a:cxn>
                  <a:cxn ang="0">
                    <a:pos x="220" y="223"/>
                  </a:cxn>
                  <a:cxn ang="0">
                    <a:pos x="205" y="233"/>
                  </a:cxn>
                  <a:cxn ang="0">
                    <a:pos x="203" y="228"/>
                  </a:cxn>
                  <a:cxn ang="0">
                    <a:pos x="142" y="249"/>
                  </a:cxn>
                  <a:cxn ang="0">
                    <a:pos x="165" y="244"/>
                  </a:cxn>
                  <a:cxn ang="0">
                    <a:pos x="101" y="254"/>
                  </a:cxn>
                  <a:cxn ang="0">
                    <a:pos x="86" y="264"/>
                  </a:cxn>
                  <a:cxn ang="0">
                    <a:pos x="84" y="259"/>
                  </a:cxn>
                  <a:cxn ang="0">
                    <a:pos x="39" y="276"/>
                  </a:cxn>
                  <a:cxn ang="0">
                    <a:pos x="46" y="275"/>
                  </a:cxn>
                  <a:cxn ang="0">
                    <a:pos x="40" y="249"/>
                  </a:cxn>
                </a:cxnLst>
                <a:rect l="0" t="0" r="r" b="b"/>
                <a:pathLst>
                  <a:path w="1077" h="294">
                    <a:moveTo>
                      <a:pt x="1077" y="6"/>
                    </a:moveTo>
                    <a:lnTo>
                      <a:pt x="1054" y="12"/>
                    </a:lnTo>
                    <a:lnTo>
                      <a:pt x="1053" y="6"/>
                    </a:lnTo>
                    <a:lnTo>
                      <a:pt x="1075" y="0"/>
                    </a:lnTo>
                    <a:lnTo>
                      <a:pt x="1077" y="6"/>
                    </a:lnTo>
                    <a:close/>
                    <a:moveTo>
                      <a:pt x="1037" y="16"/>
                    </a:moveTo>
                    <a:lnTo>
                      <a:pt x="1015" y="22"/>
                    </a:lnTo>
                    <a:lnTo>
                      <a:pt x="1013" y="16"/>
                    </a:lnTo>
                    <a:lnTo>
                      <a:pt x="1036" y="11"/>
                    </a:lnTo>
                    <a:lnTo>
                      <a:pt x="1037" y="16"/>
                    </a:lnTo>
                    <a:close/>
                    <a:moveTo>
                      <a:pt x="998" y="27"/>
                    </a:moveTo>
                    <a:lnTo>
                      <a:pt x="975" y="32"/>
                    </a:lnTo>
                    <a:lnTo>
                      <a:pt x="973" y="27"/>
                    </a:lnTo>
                    <a:lnTo>
                      <a:pt x="996" y="21"/>
                    </a:lnTo>
                    <a:lnTo>
                      <a:pt x="998" y="27"/>
                    </a:lnTo>
                    <a:close/>
                    <a:moveTo>
                      <a:pt x="958" y="37"/>
                    </a:moveTo>
                    <a:lnTo>
                      <a:pt x="935" y="43"/>
                    </a:lnTo>
                    <a:lnTo>
                      <a:pt x="934" y="37"/>
                    </a:lnTo>
                    <a:lnTo>
                      <a:pt x="956" y="31"/>
                    </a:lnTo>
                    <a:lnTo>
                      <a:pt x="958" y="37"/>
                    </a:lnTo>
                    <a:close/>
                    <a:moveTo>
                      <a:pt x="918" y="47"/>
                    </a:moveTo>
                    <a:lnTo>
                      <a:pt x="896" y="53"/>
                    </a:lnTo>
                    <a:lnTo>
                      <a:pt x="894" y="47"/>
                    </a:lnTo>
                    <a:lnTo>
                      <a:pt x="917" y="42"/>
                    </a:lnTo>
                    <a:lnTo>
                      <a:pt x="918" y="47"/>
                    </a:lnTo>
                    <a:close/>
                    <a:moveTo>
                      <a:pt x="879" y="58"/>
                    </a:moveTo>
                    <a:lnTo>
                      <a:pt x="856" y="64"/>
                    </a:lnTo>
                    <a:lnTo>
                      <a:pt x="854" y="58"/>
                    </a:lnTo>
                    <a:lnTo>
                      <a:pt x="877" y="52"/>
                    </a:lnTo>
                    <a:lnTo>
                      <a:pt x="879" y="58"/>
                    </a:lnTo>
                    <a:close/>
                    <a:moveTo>
                      <a:pt x="839" y="68"/>
                    </a:moveTo>
                    <a:lnTo>
                      <a:pt x="816" y="74"/>
                    </a:lnTo>
                    <a:lnTo>
                      <a:pt x="815" y="68"/>
                    </a:lnTo>
                    <a:lnTo>
                      <a:pt x="838" y="62"/>
                    </a:lnTo>
                    <a:lnTo>
                      <a:pt x="839" y="68"/>
                    </a:lnTo>
                    <a:close/>
                    <a:moveTo>
                      <a:pt x="799" y="78"/>
                    </a:moveTo>
                    <a:lnTo>
                      <a:pt x="777" y="84"/>
                    </a:lnTo>
                    <a:lnTo>
                      <a:pt x="775" y="78"/>
                    </a:lnTo>
                    <a:lnTo>
                      <a:pt x="798" y="73"/>
                    </a:lnTo>
                    <a:lnTo>
                      <a:pt x="799" y="78"/>
                    </a:lnTo>
                    <a:close/>
                    <a:moveTo>
                      <a:pt x="760" y="89"/>
                    </a:moveTo>
                    <a:lnTo>
                      <a:pt x="737" y="95"/>
                    </a:lnTo>
                    <a:lnTo>
                      <a:pt x="736" y="89"/>
                    </a:lnTo>
                    <a:lnTo>
                      <a:pt x="758" y="83"/>
                    </a:lnTo>
                    <a:lnTo>
                      <a:pt x="760" y="89"/>
                    </a:lnTo>
                    <a:close/>
                    <a:moveTo>
                      <a:pt x="720" y="99"/>
                    </a:moveTo>
                    <a:lnTo>
                      <a:pt x="697" y="105"/>
                    </a:lnTo>
                    <a:lnTo>
                      <a:pt x="696" y="99"/>
                    </a:lnTo>
                    <a:lnTo>
                      <a:pt x="719" y="93"/>
                    </a:lnTo>
                    <a:lnTo>
                      <a:pt x="720" y="99"/>
                    </a:lnTo>
                    <a:close/>
                    <a:moveTo>
                      <a:pt x="681" y="109"/>
                    </a:moveTo>
                    <a:lnTo>
                      <a:pt x="658" y="115"/>
                    </a:lnTo>
                    <a:lnTo>
                      <a:pt x="656" y="110"/>
                    </a:lnTo>
                    <a:lnTo>
                      <a:pt x="679" y="104"/>
                    </a:lnTo>
                    <a:lnTo>
                      <a:pt x="681" y="109"/>
                    </a:lnTo>
                    <a:close/>
                    <a:moveTo>
                      <a:pt x="641" y="120"/>
                    </a:moveTo>
                    <a:lnTo>
                      <a:pt x="618" y="126"/>
                    </a:lnTo>
                    <a:lnTo>
                      <a:pt x="617" y="120"/>
                    </a:lnTo>
                    <a:lnTo>
                      <a:pt x="639" y="114"/>
                    </a:lnTo>
                    <a:lnTo>
                      <a:pt x="641" y="120"/>
                    </a:lnTo>
                    <a:close/>
                    <a:moveTo>
                      <a:pt x="601" y="130"/>
                    </a:moveTo>
                    <a:lnTo>
                      <a:pt x="579" y="136"/>
                    </a:lnTo>
                    <a:lnTo>
                      <a:pt x="577" y="130"/>
                    </a:lnTo>
                    <a:lnTo>
                      <a:pt x="600" y="124"/>
                    </a:lnTo>
                    <a:lnTo>
                      <a:pt x="601" y="130"/>
                    </a:lnTo>
                    <a:close/>
                    <a:moveTo>
                      <a:pt x="561" y="140"/>
                    </a:moveTo>
                    <a:lnTo>
                      <a:pt x="539" y="146"/>
                    </a:lnTo>
                    <a:lnTo>
                      <a:pt x="537" y="141"/>
                    </a:lnTo>
                    <a:lnTo>
                      <a:pt x="560" y="135"/>
                    </a:lnTo>
                    <a:lnTo>
                      <a:pt x="561" y="140"/>
                    </a:lnTo>
                    <a:close/>
                    <a:moveTo>
                      <a:pt x="522" y="150"/>
                    </a:moveTo>
                    <a:lnTo>
                      <a:pt x="499" y="157"/>
                    </a:lnTo>
                    <a:lnTo>
                      <a:pt x="498" y="151"/>
                    </a:lnTo>
                    <a:lnTo>
                      <a:pt x="520" y="145"/>
                    </a:lnTo>
                    <a:lnTo>
                      <a:pt x="522" y="150"/>
                    </a:lnTo>
                    <a:close/>
                    <a:moveTo>
                      <a:pt x="482" y="161"/>
                    </a:moveTo>
                    <a:lnTo>
                      <a:pt x="459" y="167"/>
                    </a:lnTo>
                    <a:lnTo>
                      <a:pt x="458" y="161"/>
                    </a:lnTo>
                    <a:lnTo>
                      <a:pt x="481" y="155"/>
                    </a:lnTo>
                    <a:lnTo>
                      <a:pt x="482" y="161"/>
                    </a:lnTo>
                    <a:close/>
                    <a:moveTo>
                      <a:pt x="443" y="171"/>
                    </a:moveTo>
                    <a:lnTo>
                      <a:pt x="420" y="177"/>
                    </a:lnTo>
                    <a:lnTo>
                      <a:pt x="419" y="172"/>
                    </a:lnTo>
                    <a:lnTo>
                      <a:pt x="441" y="166"/>
                    </a:lnTo>
                    <a:lnTo>
                      <a:pt x="443" y="171"/>
                    </a:lnTo>
                    <a:close/>
                    <a:moveTo>
                      <a:pt x="403" y="182"/>
                    </a:moveTo>
                    <a:lnTo>
                      <a:pt x="380" y="187"/>
                    </a:lnTo>
                    <a:lnTo>
                      <a:pt x="379" y="182"/>
                    </a:lnTo>
                    <a:lnTo>
                      <a:pt x="401" y="176"/>
                    </a:lnTo>
                    <a:lnTo>
                      <a:pt x="403" y="182"/>
                    </a:lnTo>
                    <a:close/>
                    <a:moveTo>
                      <a:pt x="363" y="192"/>
                    </a:moveTo>
                    <a:lnTo>
                      <a:pt x="341" y="198"/>
                    </a:lnTo>
                    <a:lnTo>
                      <a:pt x="339" y="192"/>
                    </a:lnTo>
                    <a:lnTo>
                      <a:pt x="362" y="186"/>
                    </a:lnTo>
                    <a:lnTo>
                      <a:pt x="363" y="192"/>
                    </a:lnTo>
                    <a:close/>
                    <a:moveTo>
                      <a:pt x="324" y="202"/>
                    </a:moveTo>
                    <a:lnTo>
                      <a:pt x="301" y="208"/>
                    </a:lnTo>
                    <a:lnTo>
                      <a:pt x="299" y="203"/>
                    </a:lnTo>
                    <a:lnTo>
                      <a:pt x="322" y="196"/>
                    </a:lnTo>
                    <a:lnTo>
                      <a:pt x="324" y="202"/>
                    </a:lnTo>
                    <a:close/>
                    <a:moveTo>
                      <a:pt x="284" y="213"/>
                    </a:moveTo>
                    <a:lnTo>
                      <a:pt x="261" y="218"/>
                    </a:lnTo>
                    <a:lnTo>
                      <a:pt x="260" y="213"/>
                    </a:lnTo>
                    <a:lnTo>
                      <a:pt x="283" y="207"/>
                    </a:lnTo>
                    <a:lnTo>
                      <a:pt x="284" y="213"/>
                    </a:lnTo>
                    <a:close/>
                    <a:moveTo>
                      <a:pt x="244" y="223"/>
                    </a:moveTo>
                    <a:lnTo>
                      <a:pt x="222" y="229"/>
                    </a:lnTo>
                    <a:lnTo>
                      <a:pt x="220" y="223"/>
                    </a:lnTo>
                    <a:lnTo>
                      <a:pt x="243" y="217"/>
                    </a:lnTo>
                    <a:lnTo>
                      <a:pt x="244" y="223"/>
                    </a:lnTo>
                    <a:close/>
                    <a:moveTo>
                      <a:pt x="205" y="233"/>
                    </a:moveTo>
                    <a:lnTo>
                      <a:pt x="182" y="239"/>
                    </a:lnTo>
                    <a:lnTo>
                      <a:pt x="181" y="233"/>
                    </a:lnTo>
                    <a:lnTo>
                      <a:pt x="203" y="228"/>
                    </a:lnTo>
                    <a:lnTo>
                      <a:pt x="205" y="233"/>
                    </a:lnTo>
                    <a:close/>
                    <a:moveTo>
                      <a:pt x="165" y="244"/>
                    </a:moveTo>
                    <a:lnTo>
                      <a:pt x="142" y="249"/>
                    </a:lnTo>
                    <a:lnTo>
                      <a:pt x="141" y="244"/>
                    </a:lnTo>
                    <a:lnTo>
                      <a:pt x="163" y="238"/>
                    </a:lnTo>
                    <a:lnTo>
                      <a:pt x="165" y="244"/>
                    </a:lnTo>
                    <a:close/>
                    <a:moveTo>
                      <a:pt x="125" y="254"/>
                    </a:moveTo>
                    <a:lnTo>
                      <a:pt x="103" y="260"/>
                    </a:lnTo>
                    <a:lnTo>
                      <a:pt x="101" y="254"/>
                    </a:lnTo>
                    <a:lnTo>
                      <a:pt x="124" y="248"/>
                    </a:lnTo>
                    <a:lnTo>
                      <a:pt x="125" y="254"/>
                    </a:lnTo>
                    <a:close/>
                    <a:moveTo>
                      <a:pt x="86" y="264"/>
                    </a:moveTo>
                    <a:lnTo>
                      <a:pt x="63" y="270"/>
                    </a:lnTo>
                    <a:lnTo>
                      <a:pt x="62" y="264"/>
                    </a:lnTo>
                    <a:lnTo>
                      <a:pt x="84" y="259"/>
                    </a:lnTo>
                    <a:lnTo>
                      <a:pt x="86" y="264"/>
                    </a:lnTo>
                    <a:close/>
                    <a:moveTo>
                      <a:pt x="46" y="275"/>
                    </a:moveTo>
                    <a:lnTo>
                      <a:pt x="39" y="276"/>
                    </a:lnTo>
                    <a:lnTo>
                      <a:pt x="37" y="271"/>
                    </a:lnTo>
                    <a:lnTo>
                      <a:pt x="45" y="269"/>
                    </a:lnTo>
                    <a:lnTo>
                      <a:pt x="46" y="275"/>
                    </a:lnTo>
                    <a:close/>
                    <a:moveTo>
                      <a:pt x="52" y="294"/>
                    </a:moveTo>
                    <a:lnTo>
                      <a:pt x="0" y="283"/>
                    </a:lnTo>
                    <a:lnTo>
                      <a:pt x="40" y="249"/>
                    </a:lnTo>
                    <a:lnTo>
                      <a:pt x="52" y="29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82" name="Rectangle 50"/>
              <p:cNvSpPr>
                <a:spLocks noChangeArrowheads="1"/>
              </p:cNvSpPr>
              <p:nvPr/>
            </p:nvSpPr>
            <p:spPr bwMode="auto">
              <a:xfrm>
                <a:off x="5592763" y="1800225"/>
                <a:ext cx="427038"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3" name="Rectangle 51"/>
              <p:cNvSpPr>
                <a:spLocks noChangeArrowheads="1"/>
              </p:cNvSpPr>
              <p:nvPr/>
            </p:nvSpPr>
            <p:spPr bwMode="auto">
              <a:xfrm>
                <a:off x="5119688" y="2016125"/>
                <a:ext cx="1409700"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(Dickersin, 1987)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91" name="Rectangle 59"/>
              <p:cNvSpPr>
                <a:spLocks noChangeArrowheads="1"/>
              </p:cNvSpPr>
              <p:nvPr/>
            </p:nvSpPr>
            <p:spPr bwMode="auto">
              <a:xfrm>
                <a:off x="2298700" y="1838325"/>
                <a:ext cx="75822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Minus 18%</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4092" name="Rectangle 60"/>
            <p:cNvSpPr>
              <a:spLocks noChangeArrowheads="1"/>
            </p:cNvSpPr>
            <p:nvPr/>
          </p:nvSpPr>
          <p:spPr bwMode="auto">
            <a:xfrm>
              <a:off x="1377950" y="2270125"/>
              <a:ext cx="69570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82.00%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3" name="Group 72"/>
          <p:cNvGrpSpPr/>
          <p:nvPr/>
        </p:nvGrpSpPr>
        <p:grpSpPr>
          <a:xfrm>
            <a:off x="1377950" y="2290763"/>
            <a:ext cx="5140326" cy="1395571"/>
            <a:chOff x="1377950" y="2290763"/>
            <a:chExt cx="5140326" cy="1395571"/>
          </a:xfrm>
        </p:grpSpPr>
        <p:sp>
          <p:nvSpPr>
            <p:cNvPr id="44067" name="Freeform 35"/>
            <p:cNvSpPr>
              <a:spLocks/>
            </p:cNvSpPr>
            <p:nvPr/>
          </p:nvSpPr>
          <p:spPr bwMode="auto">
            <a:xfrm>
              <a:off x="3768725" y="2416175"/>
              <a:ext cx="1189038" cy="593725"/>
            </a:xfrm>
            <a:custGeom>
              <a:avLst/>
              <a:gdLst/>
              <a:ahLst/>
              <a:cxnLst>
                <a:cxn ang="0">
                  <a:pos x="0" y="374"/>
                </a:cxn>
                <a:cxn ang="0">
                  <a:pos x="187" y="0"/>
                </a:cxn>
                <a:cxn ang="0">
                  <a:pos x="562" y="0"/>
                </a:cxn>
                <a:cxn ang="0">
                  <a:pos x="749" y="374"/>
                </a:cxn>
                <a:cxn ang="0">
                  <a:pos x="0" y="374"/>
                </a:cxn>
              </a:cxnLst>
              <a:rect l="0" t="0" r="r" b="b"/>
              <a:pathLst>
                <a:path w="749" h="374">
                  <a:moveTo>
                    <a:pt x="0" y="374"/>
                  </a:moveTo>
                  <a:lnTo>
                    <a:pt x="187" y="0"/>
                  </a:lnTo>
                  <a:lnTo>
                    <a:pt x="562" y="0"/>
                  </a:lnTo>
                  <a:lnTo>
                    <a:pt x="749" y="374"/>
                  </a:lnTo>
                  <a:lnTo>
                    <a:pt x="0" y="374"/>
                  </a:lnTo>
                  <a:close/>
                </a:path>
              </a:pathLst>
            </a:custGeom>
            <a:solidFill>
              <a:srgbClr val="FFF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8" name="Freeform 36"/>
            <p:cNvSpPr>
              <a:spLocks noEditPoints="1"/>
            </p:cNvSpPr>
            <p:nvPr/>
          </p:nvSpPr>
          <p:spPr bwMode="auto">
            <a:xfrm>
              <a:off x="3762375" y="2411413"/>
              <a:ext cx="1201738" cy="603250"/>
            </a:xfrm>
            <a:custGeom>
              <a:avLst/>
              <a:gdLst/>
              <a:ahLst/>
              <a:cxnLst>
                <a:cxn ang="0">
                  <a:pos x="0" y="380"/>
                </a:cxn>
                <a:cxn ang="0">
                  <a:pos x="190" y="0"/>
                </a:cxn>
                <a:cxn ang="0">
                  <a:pos x="567" y="0"/>
                </a:cxn>
                <a:cxn ang="0">
                  <a:pos x="757" y="380"/>
                </a:cxn>
                <a:cxn ang="0">
                  <a:pos x="0" y="380"/>
                </a:cxn>
                <a:cxn ang="0">
                  <a:pos x="753" y="374"/>
                </a:cxn>
                <a:cxn ang="0">
                  <a:pos x="750" y="379"/>
                </a:cxn>
                <a:cxn ang="0">
                  <a:pos x="563" y="4"/>
                </a:cxn>
                <a:cxn ang="0">
                  <a:pos x="566" y="6"/>
                </a:cxn>
                <a:cxn ang="0">
                  <a:pos x="191" y="6"/>
                </a:cxn>
                <a:cxn ang="0">
                  <a:pos x="194" y="4"/>
                </a:cxn>
                <a:cxn ang="0">
                  <a:pos x="7" y="379"/>
                </a:cxn>
                <a:cxn ang="0">
                  <a:pos x="4" y="374"/>
                </a:cxn>
                <a:cxn ang="0">
                  <a:pos x="753" y="374"/>
                </a:cxn>
              </a:cxnLst>
              <a:rect l="0" t="0" r="r" b="b"/>
              <a:pathLst>
                <a:path w="757" h="380">
                  <a:moveTo>
                    <a:pt x="0" y="380"/>
                  </a:moveTo>
                  <a:lnTo>
                    <a:pt x="190" y="0"/>
                  </a:lnTo>
                  <a:lnTo>
                    <a:pt x="567" y="0"/>
                  </a:lnTo>
                  <a:lnTo>
                    <a:pt x="757" y="380"/>
                  </a:lnTo>
                  <a:lnTo>
                    <a:pt x="0" y="380"/>
                  </a:lnTo>
                  <a:close/>
                  <a:moveTo>
                    <a:pt x="753" y="374"/>
                  </a:moveTo>
                  <a:lnTo>
                    <a:pt x="750" y="379"/>
                  </a:lnTo>
                  <a:lnTo>
                    <a:pt x="563" y="4"/>
                  </a:lnTo>
                  <a:lnTo>
                    <a:pt x="566" y="6"/>
                  </a:lnTo>
                  <a:lnTo>
                    <a:pt x="191" y="6"/>
                  </a:lnTo>
                  <a:lnTo>
                    <a:pt x="194" y="4"/>
                  </a:lnTo>
                  <a:lnTo>
                    <a:pt x="7" y="379"/>
                  </a:lnTo>
                  <a:lnTo>
                    <a:pt x="4" y="374"/>
                  </a:lnTo>
                  <a:lnTo>
                    <a:pt x="753" y="37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69" name="Rectangle 37"/>
            <p:cNvSpPr>
              <a:spLocks noChangeArrowheads="1"/>
            </p:cNvSpPr>
            <p:nvPr/>
          </p:nvSpPr>
          <p:spPr bwMode="auto">
            <a:xfrm>
              <a:off x="4068763" y="2552700"/>
              <a:ext cx="649288" cy="203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Negative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0" name="Rectangle 38"/>
            <p:cNvSpPr>
              <a:spLocks noChangeArrowheads="1"/>
            </p:cNvSpPr>
            <p:nvPr/>
          </p:nvSpPr>
          <p:spPr bwMode="auto">
            <a:xfrm>
              <a:off x="4133850" y="2728913"/>
              <a:ext cx="500063" cy="203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results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0" name="Freeform 48"/>
            <p:cNvSpPr>
              <a:spLocks noEditPoints="1"/>
            </p:cNvSpPr>
            <p:nvPr/>
          </p:nvSpPr>
          <p:spPr bwMode="auto">
            <a:xfrm>
              <a:off x="4808538" y="2290763"/>
              <a:ext cx="1709738" cy="444500"/>
            </a:xfrm>
            <a:custGeom>
              <a:avLst/>
              <a:gdLst/>
              <a:ahLst/>
              <a:cxnLst>
                <a:cxn ang="0">
                  <a:pos x="1053" y="6"/>
                </a:cxn>
                <a:cxn ang="0">
                  <a:pos x="1037" y="16"/>
                </a:cxn>
                <a:cxn ang="0">
                  <a:pos x="1036" y="10"/>
                </a:cxn>
                <a:cxn ang="0">
                  <a:pos x="974" y="31"/>
                </a:cxn>
                <a:cxn ang="0">
                  <a:pos x="997" y="26"/>
                </a:cxn>
                <a:cxn ang="0">
                  <a:pos x="933" y="35"/>
                </a:cxn>
                <a:cxn ang="0">
                  <a:pos x="918" y="45"/>
                </a:cxn>
                <a:cxn ang="0">
                  <a:pos x="916" y="40"/>
                </a:cxn>
                <a:cxn ang="0">
                  <a:pos x="855" y="61"/>
                </a:cxn>
                <a:cxn ang="0">
                  <a:pos x="878" y="55"/>
                </a:cxn>
                <a:cxn ang="0">
                  <a:pos x="814" y="65"/>
                </a:cxn>
                <a:cxn ang="0">
                  <a:pos x="798" y="75"/>
                </a:cxn>
                <a:cxn ang="0">
                  <a:pos x="797" y="69"/>
                </a:cxn>
                <a:cxn ang="0">
                  <a:pos x="736" y="90"/>
                </a:cxn>
                <a:cxn ang="0">
                  <a:pos x="759" y="84"/>
                </a:cxn>
                <a:cxn ang="0">
                  <a:pos x="695" y="94"/>
                </a:cxn>
                <a:cxn ang="0">
                  <a:pos x="679" y="104"/>
                </a:cxn>
                <a:cxn ang="0">
                  <a:pos x="678" y="98"/>
                </a:cxn>
                <a:cxn ang="0">
                  <a:pos x="617" y="120"/>
                </a:cxn>
                <a:cxn ang="0">
                  <a:pos x="639" y="114"/>
                </a:cxn>
                <a:cxn ang="0">
                  <a:pos x="575" y="124"/>
                </a:cxn>
                <a:cxn ang="0">
                  <a:pos x="560" y="133"/>
                </a:cxn>
                <a:cxn ang="0">
                  <a:pos x="558" y="128"/>
                </a:cxn>
                <a:cxn ang="0">
                  <a:pos x="497" y="149"/>
                </a:cxn>
                <a:cxn ang="0">
                  <a:pos x="520" y="143"/>
                </a:cxn>
                <a:cxn ang="0">
                  <a:pos x="456" y="153"/>
                </a:cxn>
                <a:cxn ang="0">
                  <a:pos x="440" y="163"/>
                </a:cxn>
                <a:cxn ang="0">
                  <a:pos x="439" y="157"/>
                </a:cxn>
                <a:cxn ang="0">
                  <a:pos x="378" y="178"/>
                </a:cxn>
                <a:cxn ang="0">
                  <a:pos x="401" y="173"/>
                </a:cxn>
                <a:cxn ang="0">
                  <a:pos x="337" y="182"/>
                </a:cxn>
                <a:cxn ang="0">
                  <a:pos x="321" y="192"/>
                </a:cxn>
                <a:cxn ang="0">
                  <a:pos x="319" y="186"/>
                </a:cxn>
                <a:cxn ang="0">
                  <a:pos x="258" y="208"/>
                </a:cxn>
                <a:cxn ang="0">
                  <a:pos x="281" y="202"/>
                </a:cxn>
                <a:cxn ang="0">
                  <a:pos x="217" y="212"/>
                </a:cxn>
                <a:cxn ang="0">
                  <a:pos x="202" y="221"/>
                </a:cxn>
                <a:cxn ang="0">
                  <a:pos x="200" y="216"/>
                </a:cxn>
                <a:cxn ang="0">
                  <a:pos x="139" y="237"/>
                </a:cxn>
                <a:cxn ang="0">
                  <a:pos x="162" y="231"/>
                </a:cxn>
                <a:cxn ang="0">
                  <a:pos x="98" y="241"/>
                </a:cxn>
                <a:cxn ang="0">
                  <a:pos x="82" y="251"/>
                </a:cxn>
                <a:cxn ang="0">
                  <a:pos x="81" y="245"/>
                </a:cxn>
                <a:cxn ang="0">
                  <a:pos x="39" y="262"/>
                </a:cxn>
                <a:cxn ang="0">
                  <a:pos x="43" y="261"/>
                </a:cxn>
                <a:cxn ang="0">
                  <a:pos x="40" y="234"/>
                </a:cxn>
              </a:cxnLst>
              <a:rect l="0" t="0" r="r" b="b"/>
              <a:pathLst>
                <a:path w="1077" h="280">
                  <a:moveTo>
                    <a:pt x="1077" y="6"/>
                  </a:moveTo>
                  <a:lnTo>
                    <a:pt x="1054" y="12"/>
                  </a:lnTo>
                  <a:lnTo>
                    <a:pt x="1053" y="6"/>
                  </a:lnTo>
                  <a:lnTo>
                    <a:pt x="1076" y="0"/>
                  </a:lnTo>
                  <a:lnTo>
                    <a:pt x="1077" y="6"/>
                  </a:lnTo>
                  <a:close/>
                  <a:moveTo>
                    <a:pt x="1037" y="16"/>
                  </a:moveTo>
                  <a:lnTo>
                    <a:pt x="1014" y="21"/>
                  </a:lnTo>
                  <a:lnTo>
                    <a:pt x="1013" y="16"/>
                  </a:lnTo>
                  <a:lnTo>
                    <a:pt x="1036" y="10"/>
                  </a:lnTo>
                  <a:lnTo>
                    <a:pt x="1037" y="16"/>
                  </a:lnTo>
                  <a:close/>
                  <a:moveTo>
                    <a:pt x="997" y="26"/>
                  </a:moveTo>
                  <a:lnTo>
                    <a:pt x="974" y="31"/>
                  </a:lnTo>
                  <a:lnTo>
                    <a:pt x="973" y="26"/>
                  </a:lnTo>
                  <a:lnTo>
                    <a:pt x="996" y="20"/>
                  </a:lnTo>
                  <a:lnTo>
                    <a:pt x="997" y="26"/>
                  </a:lnTo>
                  <a:close/>
                  <a:moveTo>
                    <a:pt x="958" y="36"/>
                  </a:moveTo>
                  <a:lnTo>
                    <a:pt x="935" y="41"/>
                  </a:lnTo>
                  <a:lnTo>
                    <a:pt x="933" y="35"/>
                  </a:lnTo>
                  <a:lnTo>
                    <a:pt x="956" y="30"/>
                  </a:lnTo>
                  <a:lnTo>
                    <a:pt x="958" y="36"/>
                  </a:lnTo>
                  <a:close/>
                  <a:moveTo>
                    <a:pt x="918" y="45"/>
                  </a:moveTo>
                  <a:lnTo>
                    <a:pt x="895" y="51"/>
                  </a:lnTo>
                  <a:lnTo>
                    <a:pt x="894" y="45"/>
                  </a:lnTo>
                  <a:lnTo>
                    <a:pt x="916" y="40"/>
                  </a:lnTo>
                  <a:lnTo>
                    <a:pt x="918" y="45"/>
                  </a:lnTo>
                  <a:close/>
                  <a:moveTo>
                    <a:pt x="878" y="55"/>
                  </a:moveTo>
                  <a:lnTo>
                    <a:pt x="855" y="61"/>
                  </a:lnTo>
                  <a:lnTo>
                    <a:pt x="854" y="55"/>
                  </a:lnTo>
                  <a:lnTo>
                    <a:pt x="876" y="49"/>
                  </a:lnTo>
                  <a:lnTo>
                    <a:pt x="878" y="55"/>
                  </a:lnTo>
                  <a:close/>
                  <a:moveTo>
                    <a:pt x="838" y="65"/>
                  </a:moveTo>
                  <a:lnTo>
                    <a:pt x="815" y="70"/>
                  </a:lnTo>
                  <a:lnTo>
                    <a:pt x="814" y="65"/>
                  </a:lnTo>
                  <a:lnTo>
                    <a:pt x="837" y="59"/>
                  </a:lnTo>
                  <a:lnTo>
                    <a:pt x="838" y="65"/>
                  </a:lnTo>
                  <a:close/>
                  <a:moveTo>
                    <a:pt x="798" y="75"/>
                  </a:moveTo>
                  <a:lnTo>
                    <a:pt x="776" y="80"/>
                  </a:lnTo>
                  <a:lnTo>
                    <a:pt x="774" y="75"/>
                  </a:lnTo>
                  <a:lnTo>
                    <a:pt x="797" y="69"/>
                  </a:lnTo>
                  <a:lnTo>
                    <a:pt x="798" y="75"/>
                  </a:lnTo>
                  <a:close/>
                  <a:moveTo>
                    <a:pt x="759" y="84"/>
                  </a:moveTo>
                  <a:lnTo>
                    <a:pt x="736" y="90"/>
                  </a:lnTo>
                  <a:lnTo>
                    <a:pt x="734" y="84"/>
                  </a:lnTo>
                  <a:lnTo>
                    <a:pt x="757" y="79"/>
                  </a:lnTo>
                  <a:lnTo>
                    <a:pt x="759" y="84"/>
                  </a:lnTo>
                  <a:close/>
                  <a:moveTo>
                    <a:pt x="719" y="94"/>
                  </a:moveTo>
                  <a:lnTo>
                    <a:pt x="696" y="100"/>
                  </a:lnTo>
                  <a:lnTo>
                    <a:pt x="695" y="94"/>
                  </a:lnTo>
                  <a:lnTo>
                    <a:pt x="717" y="88"/>
                  </a:lnTo>
                  <a:lnTo>
                    <a:pt x="719" y="94"/>
                  </a:lnTo>
                  <a:close/>
                  <a:moveTo>
                    <a:pt x="679" y="104"/>
                  </a:moveTo>
                  <a:lnTo>
                    <a:pt x="656" y="110"/>
                  </a:lnTo>
                  <a:lnTo>
                    <a:pt x="655" y="104"/>
                  </a:lnTo>
                  <a:lnTo>
                    <a:pt x="678" y="98"/>
                  </a:lnTo>
                  <a:lnTo>
                    <a:pt x="679" y="104"/>
                  </a:lnTo>
                  <a:close/>
                  <a:moveTo>
                    <a:pt x="639" y="114"/>
                  </a:moveTo>
                  <a:lnTo>
                    <a:pt x="617" y="120"/>
                  </a:lnTo>
                  <a:lnTo>
                    <a:pt x="615" y="114"/>
                  </a:lnTo>
                  <a:lnTo>
                    <a:pt x="638" y="108"/>
                  </a:lnTo>
                  <a:lnTo>
                    <a:pt x="639" y="114"/>
                  </a:lnTo>
                  <a:close/>
                  <a:moveTo>
                    <a:pt x="599" y="124"/>
                  </a:moveTo>
                  <a:lnTo>
                    <a:pt x="577" y="129"/>
                  </a:lnTo>
                  <a:lnTo>
                    <a:pt x="575" y="124"/>
                  </a:lnTo>
                  <a:lnTo>
                    <a:pt x="598" y="118"/>
                  </a:lnTo>
                  <a:lnTo>
                    <a:pt x="599" y="124"/>
                  </a:lnTo>
                  <a:close/>
                  <a:moveTo>
                    <a:pt x="560" y="133"/>
                  </a:moveTo>
                  <a:lnTo>
                    <a:pt x="537" y="139"/>
                  </a:lnTo>
                  <a:lnTo>
                    <a:pt x="535" y="133"/>
                  </a:lnTo>
                  <a:lnTo>
                    <a:pt x="558" y="128"/>
                  </a:lnTo>
                  <a:lnTo>
                    <a:pt x="560" y="133"/>
                  </a:lnTo>
                  <a:close/>
                  <a:moveTo>
                    <a:pt x="520" y="143"/>
                  </a:moveTo>
                  <a:lnTo>
                    <a:pt x="497" y="149"/>
                  </a:lnTo>
                  <a:lnTo>
                    <a:pt x="496" y="143"/>
                  </a:lnTo>
                  <a:lnTo>
                    <a:pt x="519" y="137"/>
                  </a:lnTo>
                  <a:lnTo>
                    <a:pt x="520" y="143"/>
                  </a:lnTo>
                  <a:close/>
                  <a:moveTo>
                    <a:pt x="480" y="153"/>
                  </a:moveTo>
                  <a:lnTo>
                    <a:pt x="457" y="159"/>
                  </a:lnTo>
                  <a:lnTo>
                    <a:pt x="456" y="153"/>
                  </a:lnTo>
                  <a:lnTo>
                    <a:pt x="479" y="147"/>
                  </a:lnTo>
                  <a:lnTo>
                    <a:pt x="480" y="153"/>
                  </a:lnTo>
                  <a:close/>
                  <a:moveTo>
                    <a:pt x="440" y="163"/>
                  </a:moveTo>
                  <a:lnTo>
                    <a:pt x="417" y="168"/>
                  </a:lnTo>
                  <a:lnTo>
                    <a:pt x="416" y="163"/>
                  </a:lnTo>
                  <a:lnTo>
                    <a:pt x="439" y="157"/>
                  </a:lnTo>
                  <a:lnTo>
                    <a:pt x="440" y="163"/>
                  </a:lnTo>
                  <a:close/>
                  <a:moveTo>
                    <a:pt x="401" y="173"/>
                  </a:moveTo>
                  <a:lnTo>
                    <a:pt x="378" y="178"/>
                  </a:lnTo>
                  <a:lnTo>
                    <a:pt x="377" y="173"/>
                  </a:lnTo>
                  <a:lnTo>
                    <a:pt x="399" y="167"/>
                  </a:lnTo>
                  <a:lnTo>
                    <a:pt x="401" y="173"/>
                  </a:lnTo>
                  <a:close/>
                  <a:moveTo>
                    <a:pt x="361" y="182"/>
                  </a:moveTo>
                  <a:lnTo>
                    <a:pt x="338" y="188"/>
                  </a:lnTo>
                  <a:lnTo>
                    <a:pt x="337" y="182"/>
                  </a:lnTo>
                  <a:lnTo>
                    <a:pt x="359" y="177"/>
                  </a:lnTo>
                  <a:lnTo>
                    <a:pt x="361" y="182"/>
                  </a:lnTo>
                  <a:close/>
                  <a:moveTo>
                    <a:pt x="321" y="192"/>
                  </a:moveTo>
                  <a:lnTo>
                    <a:pt x="298" y="198"/>
                  </a:lnTo>
                  <a:lnTo>
                    <a:pt x="297" y="192"/>
                  </a:lnTo>
                  <a:lnTo>
                    <a:pt x="319" y="186"/>
                  </a:lnTo>
                  <a:lnTo>
                    <a:pt x="321" y="192"/>
                  </a:lnTo>
                  <a:close/>
                  <a:moveTo>
                    <a:pt x="281" y="202"/>
                  </a:moveTo>
                  <a:lnTo>
                    <a:pt x="258" y="208"/>
                  </a:lnTo>
                  <a:lnTo>
                    <a:pt x="257" y="202"/>
                  </a:lnTo>
                  <a:lnTo>
                    <a:pt x="280" y="196"/>
                  </a:lnTo>
                  <a:lnTo>
                    <a:pt x="281" y="202"/>
                  </a:lnTo>
                  <a:close/>
                  <a:moveTo>
                    <a:pt x="241" y="212"/>
                  </a:moveTo>
                  <a:lnTo>
                    <a:pt x="219" y="217"/>
                  </a:lnTo>
                  <a:lnTo>
                    <a:pt x="217" y="212"/>
                  </a:lnTo>
                  <a:lnTo>
                    <a:pt x="240" y="206"/>
                  </a:lnTo>
                  <a:lnTo>
                    <a:pt x="241" y="212"/>
                  </a:lnTo>
                  <a:close/>
                  <a:moveTo>
                    <a:pt x="202" y="221"/>
                  </a:moveTo>
                  <a:lnTo>
                    <a:pt x="179" y="227"/>
                  </a:lnTo>
                  <a:lnTo>
                    <a:pt x="177" y="221"/>
                  </a:lnTo>
                  <a:lnTo>
                    <a:pt x="200" y="216"/>
                  </a:lnTo>
                  <a:lnTo>
                    <a:pt x="202" y="221"/>
                  </a:lnTo>
                  <a:close/>
                  <a:moveTo>
                    <a:pt x="162" y="231"/>
                  </a:moveTo>
                  <a:lnTo>
                    <a:pt x="139" y="237"/>
                  </a:lnTo>
                  <a:lnTo>
                    <a:pt x="138" y="231"/>
                  </a:lnTo>
                  <a:lnTo>
                    <a:pt x="161" y="226"/>
                  </a:lnTo>
                  <a:lnTo>
                    <a:pt x="162" y="231"/>
                  </a:lnTo>
                  <a:close/>
                  <a:moveTo>
                    <a:pt x="122" y="241"/>
                  </a:moveTo>
                  <a:lnTo>
                    <a:pt x="100" y="247"/>
                  </a:lnTo>
                  <a:lnTo>
                    <a:pt x="98" y="241"/>
                  </a:lnTo>
                  <a:lnTo>
                    <a:pt x="121" y="235"/>
                  </a:lnTo>
                  <a:lnTo>
                    <a:pt x="122" y="241"/>
                  </a:lnTo>
                  <a:close/>
                  <a:moveTo>
                    <a:pt x="82" y="251"/>
                  </a:moveTo>
                  <a:lnTo>
                    <a:pt x="60" y="257"/>
                  </a:lnTo>
                  <a:lnTo>
                    <a:pt x="58" y="251"/>
                  </a:lnTo>
                  <a:lnTo>
                    <a:pt x="81" y="245"/>
                  </a:lnTo>
                  <a:lnTo>
                    <a:pt x="82" y="251"/>
                  </a:lnTo>
                  <a:close/>
                  <a:moveTo>
                    <a:pt x="43" y="261"/>
                  </a:moveTo>
                  <a:lnTo>
                    <a:pt x="39" y="262"/>
                  </a:lnTo>
                  <a:lnTo>
                    <a:pt x="37" y="256"/>
                  </a:lnTo>
                  <a:lnTo>
                    <a:pt x="41" y="255"/>
                  </a:lnTo>
                  <a:lnTo>
                    <a:pt x="43" y="261"/>
                  </a:lnTo>
                  <a:close/>
                  <a:moveTo>
                    <a:pt x="51" y="280"/>
                  </a:moveTo>
                  <a:lnTo>
                    <a:pt x="0" y="268"/>
                  </a:lnTo>
                  <a:lnTo>
                    <a:pt x="40" y="234"/>
                  </a:lnTo>
                  <a:lnTo>
                    <a:pt x="51" y="28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84" name="Rectangle 52"/>
            <p:cNvSpPr>
              <a:spLocks noChangeArrowheads="1"/>
            </p:cNvSpPr>
            <p:nvPr/>
          </p:nvSpPr>
          <p:spPr bwMode="auto">
            <a:xfrm>
              <a:off x="5581650" y="2619375"/>
              <a:ext cx="427038"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5" name="Rectangle 53"/>
            <p:cNvSpPr>
              <a:spLocks noChangeArrowheads="1"/>
            </p:cNvSpPr>
            <p:nvPr/>
          </p:nvSpPr>
          <p:spPr bwMode="auto">
            <a:xfrm>
              <a:off x="5229225" y="2832100"/>
              <a:ext cx="1150938"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(Koren, 1989)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93" name="Rectangle 61"/>
            <p:cNvSpPr>
              <a:spLocks noChangeArrowheads="1"/>
            </p:cNvSpPr>
            <p:nvPr/>
          </p:nvSpPr>
          <p:spPr bwMode="auto">
            <a:xfrm>
              <a:off x="2298700" y="2832100"/>
              <a:ext cx="75822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Minus 46%</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4094" name="Rectangle 62"/>
            <p:cNvSpPr>
              <a:spLocks noChangeArrowheads="1"/>
            </p:cNvSpPr>
            <p:nvPr/>
          </p:nvSpPr>
          <p:spPr bwMode="auto">
            <a:xfrm>
              <a:off x="1377950" y="3440113"/>
              <a:ext cx="69570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44.28%</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4" name="Group 73"/>
          <p:cNvGrpSpPr/>
          <p:nvPr/>
        </p:nvGrpSpPr>
        <p:grpSpPr>
          <a:xfrm>
            <a:off x="1377950" y="3822700"/>
            <a:ext cx="5140326" cy="920909"/>
            <a:chOff x="1377950" y="3822700"/>
            <a:chExt cx="5140326" cy="920909"/>
          </a:xfrm>
        </p:grpSpPr>
        <p:sp>
          <p:nvSpPr>
            <p:cNvPr id="44071" name="Freeform 39"/>
            <p:cNvSpPr>
              <a:spLocks/>
            </p:cNvSpPr>
            <p:nvPr/>
          </p:nvSpPr>
          <p:spPr bwMode="auto">
            <a:xfrm>
              <a:off x="3695700" y="3975100"/>
              <a:ext cx="1262063" cy="446088"/>
            </a:xfrm>
            <a:custGeom>
              <a:avLst/>
              <a:gdLst/>
              <a:ahLst/>
              <a:cxnLst>
                <a:cxn ang="0">
                  <a:pos x="0" y="128"/>
                </a:cxn>
                <a:cxn ang="0">
                  <a:pos x="128" y="0"/>
                </a:cxn>
                <a:cxn ang="0">
                  <a:pos x="128" y="0"/>
                </a:cxn>
                <a:cxn ang="0">
                  <a:pos x="128" y="0"/>
                </a:cxn>
                <a:cxn ang="0">
                  <a:pos x="2048" y="0"/>
                </a:cxn>
                <a:cxn ang="0">
                  <a:pos x="2048" y="0"/>
                </a:cxn>
                <a:cxn ang="0">
                  <a:pos x="2176" y="128"/>
                </a:cxn>
                <a:cxn ang="0">
                  <a:pos x="2176" y="128"/>
                </a:cxn>
                <a:cxn ang="0">
                  <a:pos x="2176" y="128"/>
                </a:cxn>
                <a:cxn ang="0">
                  <a:pos x="2176" y="640"/>
                </a:cxn>
                <a:cxn ang="0">
                  <a:pos x="2176" y="640"/>
                </a:cxn>
                <a:cxn ang="0">
                  <a:pos x="2048" y="768"/>
                </a:cxn>
                <a:cxn ang="0">
                  <a:pos x="2048" y="768"/>
                </a:cxn>
                <a:cxn ang="0">
                  <a:pos x="2048" y="768"/>
                </a:cxn>
                <a:cxn ang="0">
                  <a:pos x="128" y="768"/>
                </a:cxn>
                <a:cxn ang="0">
                  <a:pos x="128" y="768"/>
                </a:cxn>
                <a:cxn ang="0">
                  <a:pos x="0" y="640"/>
                </a:cxn>
                <a:cxn ang="0">
                  <a:pos x="0" y="640"/>
                </a:cxn>
                <a:cxn ang="0">
                  <a:pos x="0" y="128"/>
                </a:cxn>
              </a:cxnLst>
              <a:rect l="0" t="0" r="r" b="b"/>
              <a:pathLst>
                <a:path w="2176" h="768">
                  <a:moveTo>
                    <a:pt x="0" y="128"/>
                  </a:moveTo>
                  <a:cubicBezTo>
                    <a:pt x="0" y="58"/>
                    <a:pt x="58" y="0"/>
                    <a:pt x="128" y="0"/>
                  </a:cubicBezTo>
                  <a:cubicBezTo>
                    <a:pt x="128" y="0"/>
                    <a:pt x="128" y="0"/>
                    <a:pt x="128" y="0"/>
                  </a:cubicBezTo>
                  <a:lnTo>
                    <a:pt x="128" y="0"/>
                  </a:lnTo>
                  <a:lnTo>
                    <a:pt x="2048" y="0"/>
                  </a:lnTo>
                  <a:lnTo>
                    <a:pt x="2048" y="0"/>
                  </a:lnTo>
                  <a:cubicBezTo>
                    <a:pt x="2119" y="0"/>
                    <a:pt x="2176" y="58"/>
                    <a:pt x="2176" y="128"/>
                  </a:cubicBezTo>
                  <a:cubicBezTo>
                    <a:pt x="2176" y="128"/>
                    <a:pt x="2176" y="128"/>
                    <a:pt x="2176" y="128"/>
                  </a:cubicBezTo>
                  <a:lnTo>
                    <a:pt x="2176" y="128"/>
                  </a:lnTo>
                  <a:lnTo>
                    <a:pt x="2176" y="640"/>
                  </a:lnTo>
                  <a:lnTo>
                    <a:pt x="2176" y="640"/>
                  </a:lnTo>
                  <a:cubicBezTo>
                    <a:pt x="2176" y="711"/>
                    <a:pt x="2119" y="768"/>
                    <a:pt x="2048" y="768"/>
                  </a:cubicBezTo>
                  <a:cubicBezTo>
                    <a:pt x="2048" y="768"/>
                    <a:pt x="2048" y="768"/>
                    <a:pt x="2048" y="768"/>
                  </a:cubicBezTo>
                  <a:lnTo>
                    <a:pt x="2048" y="768"/>
                  </a:lnTo>
                  <a:lnTo>
                    <a:pt x="128" y="768"/>
                  </a:lnTo>
                  <a:lnTo>
                    <a:pt x="128" y="768"/>
                  </a:lnTo>
                  <a:cubicBezTo>
                    <a:pt x="58" y="768"/>
                    <a:pt x="0" y="711"/>
                    <a:pt x="0" y="640"/>
                  </a:cubicBezTo>
                  <a:cubicBezTo>
                    <a:pt x="0" y="640"/>
                    <a:pt x="0" y="640"/>
                    <a:pt x="0" y="640"/>
                  </a:cubicBezTo>
                  <a:lnTo>
                    <a:pt x="0" y="128"/>
                  </a:lnTo>
                  <a:close/>
                </a:path>
              </a:pathLst>
            </a:custGeom>
            <a:solidFill>
              <a:srgbClr val="99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72" name="Freeform 40"/>
            <p:cNvSpPr>
              <a:spLocks noEditPoints="1"/>
            </p:cNvSpPr>
            <p:nvPr/>
          </p:nvSpPr>
          <p:spPr bwMode="auto">
            <a:xfrm>
              <a:off x="3690938" y="3970338"/>
              <a:ext cx="1271588" cy="454025"/>
            </a:xfrm>
            <a:custGeom>
              <a:avLst/>
              <a:gdLst/>
              <a:ahLst/>
              <a:cxnLst>
                <a:cxn ang="0">
                  <a:pos x="1" y="135"/>
                </a:cxn>
                <a:cxn ang="0">
                  <a:pos x="12" y="82"/>
                </a:cxn>
                <a:cxn ang="0">
                  <a:pos x="42" y="40"/>
                </a:cxn>
                <a:cxn ang="0">
                  <a:pos x="85" y="11"/>
                </a:cxn>
                <a:cxn ang="0">
                  <a:pos x="136" y="0"/>
                </a:cxn>
                <a:cxn ang="0">
                  <a:pos x="2058" y="1"/>
                </a:cxn>
                <a:cxn ang="0">
                  <a:pos x="2111" y="12"/>
                </a:cxn>
                <a:cxn ang="0">
                  <a:pos x="2154" y="42"/>
                </a:cxn>
                <a:cxn ang="0">
                  <a:pos x="2182" y="85"/>
                </a:cxn>
                <a:cxn ang="0">
                  <a:pos x="2192" y="136"/>
                </a:cxn>
                <a:cxn ang="0">
                  <a:pos x="2192" y="650"/>
                </a:cxn>
                <a:cxn ang="0">
                  <a:pos x="2181" y="703"/>
                </a:cxn>
                <a:cxn ang="0">
                  <a:pos x="2152" y="746"/>
                </a:cxn>
                <a:cxn ang="0">
                  <a:pos x="2108" y="774"/>
                </a:cxn>
                <a:cxn ang="0">
                  <a:pos x="2056"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2056" y="768"/>
                </a:cxn>
                <a:cxn ang="0">
                  <a:pos x="2105" y="759"/>
                </a:cxn>
                <a:cxn ang="0">
                  <a:pos x="2143" y="733"/>
                </a:cxn>
                <a:cxn ang="0">
                  <a:pos x="2168" y="694"/>
                </a:cxn>
                <a:cxn ang="0">
                  <a:pos x="2177" y="647"/>
                </a:cxn>
                <a:cxn ang="0">
                  <a:pos x="2176" y="136"/>
                </a:cxn>
                <a:cxn ang="0">
                  <a:pos x="2167" y="88"/>
                </a:cxn>
                <a:cxn ang="0">
                  <a:pos x="2141" y="51"/>
                </a:cxn>
                <a:cxn ang="0">
                  <a:pos x="2102" y="25"/>
                </a:cxn>
                <a:cxn ang="0">
                  <a:pos x="2055" y="16"/>
                </a:cxn>
                <a:cxn ang="0">
                  <a:pos x="136" y="16"/>
                </a:cxn>
                <a:cxn ang="0">
                  <a:pos x="88" y="26"/>
                </a:cxn>
                <a:cxn ang="0">
                  <a:pos x="51" y="53"/>
                </a:cxn>
                <a:cxn ang="0">
                  <a:pos x="25" y="91"/>
                </a:cxn>
                <a:cxn ang="0">
                  <a:pos x="16" y="138"/>
                </a:cxn>
                <a:cxn ang="0">
                  <a:pos x="16" y="648"/>
                </a:cxn>
              </a:cxnLst>
              <a:rect l="0" t="0" r="r" b="b"/>
              <a:pathLst>
                <a:path w="2192"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2056" y="0"/>
                  </a:lnTo>
                  <a:cubicBezTo>
                    <a:pt x="2057" y="0"/>
                    <a:pt x="2058" y="1"/>
                    <a:pt x="2058" y="1"/>
                  </a:cubicBezTo>
                  <a:lnTo>
                    <a:pt x="2108" y="11"/>
                  </a:lnTo>
                  <a:cubicBezTo>
                    <a:pt x="2109" y="11"/>
                    <a:pt x="2110" y="11"/>
                    <a:pt x="2111" y="12"/>
                  </a:cubicBezTo>
                  <a:lnTo>
                    <a:pt x="2152" y="40"/>
                  </a:lnTo>
                  <a:cubicBezTo>
                    <a:pt x="2153" y="40"/>
                    <a:pt x="2154" y="41"/>
                    <a:pt x="2154" y="42"/>
                  </a:cubicBezTo>
                  <a:lnTo>
                    <a:pt x="2181" y="82"/>
                  </a:lnTo>
                  <a:cubicBezTo>
                    <a:pt x="2182" y="83"/>
                    <a:pt x="2182" y="84"/>
                    <a:pt x="2182" y="85"/>
                  </a:cubicBezTo>
                  <a:lnTo>
                    <a:pt x="2192" y="135"/>
                  </a:lnTo>
                  <a:cubicBezTo>
                    <a:pt x="2192" y="135"/>
                    <a:pt x="2192" y="136"/>
                    <a:pt x="2192" y="136"/>
                  </a:cubicBezTo>
                  <a:lnTo>
                    <a:pt x="2192" y="648"/>
                  </a:lnTo>
                  <a:cubicBezTo>
                    <a:pt x="2192" y="649"/>
                    <a:pt x="2192" y="650"/>
                    <a:pt x="2192" y="650"/>
                  </a:cubicBezTo>
                  <a:lnTo>
                    <a:pt x="2182" y="700"/>
                  </a:lnTo>
                  <a:cubicBezTo>
                    <a:pt x="2182" y="701"/>
                    <a:pt x="2182" y="702"/>
                    <a:pt x="2181" y="703"/>
                  </a:cubicBezTo>
                  <a:lnTo>
                    <a:pt x="2154" y="744"/>
                  </a:lnTo>
                  <a:cubicBezTo>
                    <a:pt x="2154" y="745"/>
                    <a:pt x="2153" y="746"/>
                    <a:pt x="2152" y="746"/>
                  </a:cubicBezTo>
                  <a:lnTo>
                    <a:pt x="2111" y="773"/>
                  </a:lnTo>
                  <a:cubicBezTo>
                    <a:pt x="2110" y="774"/>
                    <a:pt x="2109" y="774"/>
                    <a:pt x="2108" y="774"/>
                  </a:cubicBezTo>
                  <a:lnTo>
                    <a:pt x="2058" y="784"/>
                  </a:lnTo>
                  <a:cubicBezTo>
                    <a:pt x="2058" y="784"/>
                    <a:pt x="2057" y="784"/>
                    <a:pt x="2056"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2056" y="768"/>
                  </a:lnTo>
                  <a:lnTo>
                    <a:pt x="2055" y="769"/>
                  </a:lnTo>
                  <a:lnTo>
                    <a:pt x="2105" y="759"/>
                  </a:lnTo>
                  <a:lnTo>
                    <a:pt x="2102" y="760"/>
                  </a:lnTo>
                  <a:lnTo>
                    <a:pt x="2143" y="733"/>
                  </a:lnTo>
                  <a:lnTo>
                    <a:pt x="2141" y="735"/>
                  </a:lnTo>
                  <a:lnTo>
                    <a:pt x="2168" y="694"/>
                  </a:lnTo>
                  <a:lnTo>
                    <a:pt x="2167" y="697"/>
                  </a:lnTo>
                  <a:lnTo>
                    <a:pt x="2177" y="647"/>
                  </a:lnTo>
                  <a:lnTo>
                    <a:pt x="2176" y="648"/>
                  </a:lnTo>
                  <a:lnTo>
                    <a:pt x="2176" y="136"/>
                  </a:lnTo>
                  <a:lnTo>
                    <a:pt x="2177" y="138"/>
                  </a:lnTo>
                  <a:lnTo>
                    <a:pt x="2167" y="88"/>
                  </a:lnTo>
                  <a:lnTo>
                    <a:pt x="2168" y="91"/>
                  </a:lnTo>
                  <a:lnTo>
                    <a:pt x="2141" y="51"/>
                  </a:lnTo>
                  <a:lnTo>
                    <a:pt x="2143" y="53"/>
                  </a:lnTo>
                  <a:lnTo>
                    <a:pt x="2102" y="25"/>
                  </a:lnTo>
                  <a:lnTo>
                    <a:pt x="2105" y="26"/>
                  </a:lnTo>
                  <a:lnTo>
                    <a:pt x="2055" y="16"/>
                  </a:lnTo>
                  <a:lnTo>
                    <a:pt x="2056"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73" name="Rectangle 41"/>
            <p:cNvSpPr>
              <a:spLocks noChangeArrowheads="1"/>
            </p:cNvSpPr>
            <p:nvPr/>
          </p:nvSpPr>
          <p:spPr bwMode="auto">
            <a:xfrm>
              <a:off x="3760788" y="4127500"/>
              <a:ext cx="1187450"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Lack of Numbers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8" name="Freeform 46"/>
            <p:cNvSpPr>
              <a:spLocks noEditPoints="1"/>
            </p:cNvSpPr>
            <p:nvPr/>
          </p:nvSpPr>
          <p:spPr bwMode="auto">
            <a:xfrm>
              <a:off x="4957763" y="3822700"/>
              <a:ext cx="1560513" cy="393700"/>
            </a:xfrm>
            <a:custGeom>
              <a:avLst/>
              <a:gdLst/>
              <a:ahLst/>
              <a:cxnLst>
                <a:cxn ang="0">
                  <a:pos x="960" y="11"/>
                </a:cxn>
                <a:cxn ang="0">
                  <a:pos x="982" y="0"/>
                </a:cxn>
                <a:cxn ang="0">
                  <a:pos x="943" y="15"/>
                </a:cxn>
                <a:cxn ang="0">
                  <a:pos x="919" y="14"/>
                </a:cxn>
                <a:cxn ang="0">
                  <a:pos x="943" y="15"/>
                </a:cxn>
                <a:cxn ang="0">
                  <a:pos x="880" y="30"/>
                </a:cxn>
                <a:cxn ang="0">
                  <a:pos x="902" y="19"/>
                </a:cxn>
                <a:cxn ang="0">
                  <a:pos x="863" y="34"/>
                </a:cxn>
                <a:cxn ang="0">
                  <a:pos x="839" y="33"/>
                </a:cxn>
                <a:cxn ang="0">
                  <a:pos x="863" y="34"/>
                </a:cxn>
                <a:cxn ang="0">
                  <a:pos x="801" y="49"/>
                </a:cxn>
                <a:cxn ang="0">
                  <a:pos x="822" y="38"/>
                </a:cxn>
                <a:cxn ang="0">
                  <a:pos x="783" y="53"/>
                </a:cxn>
                <a:cxn ang="0">
                  <a:pos x="759" y="52"/>
                </a:cxn>
                <a:cxn ang="0">
                  <a:pos x="783" y="53"/>
                </a:cxn>
                <a:cxn ang="0">
                  <a:pos x="721" y="68"/>
                </a:cxn>
                <a:cxn ang="0">
                  <a:pos x="742" y="56"/>
                </a:cxn>
                <a:cxn ang="0">
                  <a:pos x="704" y="72"/>
                </a:cxn>
                <a:cxn ang="0">
                  <a:pos x="680" y="71"/>
                </a:cxn>
                <a:cxn ang="0">
                  <a:pos x="704" y="72"/>
                </a:cxn>
                <a:cxn ang="0">
                  <a:pos x="641" y="87"/>
                </a:cxn>
                <a:cxn ang="0">
                  <a:pos x="663" y="75"/>
                </a:cxn>
                <a:cxn ang="0">
                  <a:pos x="624" y="91"/>
                </a:cxn>
                <a:cxn ang="0">
                  <a:pos x="600" y="90"/>
                </a:cxn>
                <a:cxn ang="0">
                  <a:pos x="624" y="91"/>
                </a:cxn>
                <a:cxn ang="0">
                  <a:pos x="561" y="106"/>
                </a:cxn>
                <a:cxn ang="0">
                  <a:pos x="583" y="94"/>
                </a:cxn>
                <a:cxn ang="0">
                  <a:pos x="545" y="110"/>
                </a:cxn>
                <a:cxn ang="0">
                  <a:pos x="520" y="109"/>
                </a:cxn>
                <a:cxn ang="0">
                  <a:pos x="545" y="110"/>
                </a:cxn>
                <a:cxn ang="0">
                  <a:pos x="482" y="125"/>
                </a:cxn>
                <a:cxn ang="0">
                  <a:pos x="503" y="113"/>
                </a:cxn>
                <a:cxn ang="0">
                  <a:pos x="464" y="129"/>
                </a:cxn>
                <a:cxn ang="0">
                  <a:pos x="440" y="128"/>
                </a:cxn>
                <a:cxn ang="0">
                  <a:pos x="464" y="129"/>
                </a:cxn>
                <a:cxn ang="0">
                  <a:pos x="402" y="144"/>
                </a:cxn>
                <a:cxn ang="0">
                  <a:pos x="424" y="132"/>
                </a:cxn>
                <a:cxn ang="0">
                  <a:pos x="385" y="148"/>
                </a:cxn>
                <a:cxn ang="0">
                  <a:pos x="361" y="147"/>
                </a:cxn>
                <a:cxn ang="0">
                  <a:pos x="385" y="148"/>
                </a:cxn>
                <a:cxn ang="0">
                  <a:pos x="322" y="163"/>
                </a:cxn>
                <a:cxn ang="0">
                  <a:pos x="344" y="151"/>
                </a:cxn>
                <a:cxn ang="0">
                  <a:pos x="305" y="167"/>
                </a:cxn>
                <a:cxn ang="0">
                  <a:pos x="281" y="166"/>
                </a:cxn>
                <a:cxn ang="0">
                  <a:pos x="305" y="167"/>
                </a:cxn>
                <a:cxn ang="0">
                  <a:pos x="243" y="182"/>
                </a:cxn>
                <a:cxn ang="0">
                  <a:pos x="264" y="170"/>
                </a:cxn>
                <a:cxn ang="0">
                  <a:pos x="225" y="186"/>
                </a:cxn>
                <a:cxn ang="0">
                  <a:pos x="201" y="185"/>
                </a:cxn>
                <a:cxn ang="0">
                  <a:pos x="225" y="186"/>
                </a:cxn>
                <a:cxn ang="0">
                  <a:pos x="163" y="200"/>
                </a:cxn>
                <a:cxn ang="0">
                  <a:pos x="184" y="189"/>
                </a:cxn>
                <a:cxn ang="0">
                  <a:pos x="146" y="205"/>
                </a:cxn>
                <a:cxn ang="0">
                  <a:pos x="122" y="204"/>
                </a:cxn>
                <a:cxn ang="0">
                  <a:pos x="146" y="205"/>
                </a:cxn>
                <a:cxn ang="0">
                  <a:pos x="83" y="219"/>
                </a:cxn>
                <a:cxn ang="0">
                  <a:pos x="105" y="208"/>
                </a:cxn>
                <a:cxn ang="0">
                  <a:pos x="66" y="224"/>
                </a:cxn>
                <a:cxn ang="0">
                  <a:pos x="42" y="223"/>
                </a:cxn>
                <a:cxn ang="0">
                  <a:pos x="66" y="224"/>
                </a:cxn>
                <a:cxn ang="0">
                  <a:pos x="0" y="236"/>
                </a:cxn>
                <a:cxn ang="0">
                  <a:pos x="51" y="248"/>
                </a:cxn>
              </a:cxnLst>
              <a:rect l="0" t="0" r="r" b="b"/>
              <a:pathLst>
                <a:path w="983" h="248">
                  <a:moveTo>
                    <a:pt x="983" y="5"/>
                  </a:moveTo>
                  <a:lnTo>
                    <a:pt x="960" y="11"/>
                  </a:lnTo>
                  <a:lnTo>
                    <a:pt x="959" y="5"/>
                  </a:lnTo>
                  <a:lnTo>
                    <a:pt x="982" y="0"/>
                  </a:lnTo>
                  <a:lnTo>
                    <a:pt x="983" y="5"/>
                  </a:lnTo>
                  <a:close/>
                  <a:moveTo>
                    <a:pt x="943" y="15"/>
                  </a:moveTo>
                  <a:lnTo>
                    <a:pt x="920" y="20"/>
                  </a:lnTo>
                  <a:lnTo>
                    <a:pt x="919" y="14"/>
                  </a:lnTo>
                  <a:lnTo>
                    <a:pt x="942" y="9"/>
                  </a:lnTo>
                  <a:lnTo>
                    <a:pt x="943" y="15"/>
                  </a:lnTo>
                  <a:close/>
                  <a:moveTo>
                    <a:pt x="903" y="24"/>
                  </a:moveTo>
                  <a:lnTo>
                    <a:pt x="880" y="30"/>
                  </a:lnTo>
                  <a:lnTo>
                    <a:pt x="879" y="24"/>
                  </a:lnTo>
                  <a:lnTo>
                    <a:pt x="902" y="19"/>
                  </a:lnTo>
                  <a:lnTo>
                    <a:pt x="903" y="24"/>
                  </a:lnTo>
                  <a:close/>
                  <a:moveTo>
                    <a:pt x="863" y="34"/>
                  </a:moveTo>
                  <a:lnTo>
                    <a:pt x="840" y="39"/>
                  </a:lnTo>
                  <a:lnTo>
                    <a:pt x="839" y="33"/>
                  </a:lnTo>
                  <a:lnTo>
                    <a:pt x="862" y="28"/>
                  </a:lnTo>
                  <a:lnTo>
                    <a:pt x="863" y="34"/>
                  </a:lnTo>
                  <a:close/>
                  <a:moveTo>
                    <a:pt x="823" y="43"/>
                  </a:moveTo>
                  <a:lnTo>
                    <a:pt x="801" y="49"/>
                  </a:lnTo>
                  <a:lnTo>
                    <a:pt x="799" y="43"/>
                  </a:lnTo>
                  <a:lnTo>
                    <a:pt x="822" y="38"/>
                  </a:lnTo>
                  <a:lnTo>
                    <a:pt x="823" y="43"/>
                  </a:lnTo>
                  <a:close/>
                  <a:moveTo>
                    <a:pt x="783" y="53"/>
                  </a:moveTo>
                  <a:lnTo>
                    <a:pt x="761" y="58"/>
                  </a:lnTo>
                  <a:lnTo>
                    <a:pt x="759" y="52"/>
                  </a:lnTo>
                  <a:lnTo>
                    <a:pt x="782" y="47"/>
                  </a:lnTo>
                  <a:lnTo>
                    <a:pt x="783" y="53"/>
                  </a:lnTo>
                  <a:close/>
                  <a:moveTo>
                    <a:pt x="744" y="62"/>
                  </a:moveTo>
                  <a:lnTo>
                    <a:pt x="721" y="68"/>
                  </a:lnTo>
                  <a:lnTo>
                    <a:pt x="720" y="62"/>
                  </a:lnTo>
                  <a:lnTo>
                    <a:pt x="742" y="56"/>
                  </a:lnTo>
                  <a:lnTo>
                    <a:pt x="744" y="62"/>
                  </a:lnTo>
                  <a:close/>
                  <a:moveTo>
                    <a:pt x="704" y="72"/>
                  </a:moveTo>
                  <a:lnTo>
                    <a:pt x="681" y="77"/>
                  </a:lnTo>
                  <a:lnTo>
                    <a:pt x="680" y="71"/>
                  </a:lnTo>
                  <a:lnTo>
                    <a:pt x="702" y="66"/>
                  </a:lnTo>
                  <a:lnTo>
                    <a:pt x="704" y="72"/>
                  </a:lnTo>
                  <a:close/>
                  <a:moveTo>
                    <a:pt x="664" y="81"/>
                  </a:moveTo>
                  <a:lnTo>
                    <a:pt x="641" y="87"/>
                  </a:lnTo>
                  <a:lnTo>
                    <a:pt x="640" y="81"/>
                  </a:lnTo>
                  <a:lnTo>
                    <a:pt x="663" y="75"/>
                  </a:lnTo>
                  <a:lnTo>
                    <a:pt x="664" y="81"/>
                  </a:lnTo>
                  <a:close/>
                  <a:moveTo>
                    <a:pt x="624" y="91"/>
                  </a:moveTo>
                  <a:lnTo>
                    <a:pt x="601" y="96"/>
                  </a:lnTo>
                  <a:lnTo>
                    <a:pt x="600" y="90"/>
                  </a:lnTo>
                  <a:lnTo>
                    <a:pt x="623" y="85"/>
                  </a:lnTo>
                  <a:lnTo>
                    <a:pt x="624" y="91"/>
                  </a:lnTo>
                  <a:close/>
                  <a:moveTo>
                    <a:pt x="584" y="100"/>
                  </a:moveTo>
                  <a:lnTo>
                    <a:pt x="561" y="106"/>
                  </a:lnTo>
                  <a:lnTo>
                    <a:pt x="560" y="100"/>
                  </a:lnTo>
                  <a:lnTo>
                    <a:pt x="583" y="94"/>
                  </a:lnTo>
                  <a:lnTo>
                    <a:pt x="584" y="100"/>
                  </a:lnTo>
                  <a:close/>
                  <a:moveTo>
                    <a:pt x="545" y="110"/>
                  </a:moveTo>
                  <a:lnTo>
                    <a:pt x="521" y="115"/>
                  </a:lnTo>
                  <a:lnTo>
                    <a:pt x="520" y="109"/>
                  </a:lnTo>
                  <a:lnTo>
                    <a:pt x="543" y="104"/>
                  </a:lnTo>
                  <a:lnTo>
                    <a:pt x="545" y="110"/>
                  </a:lnTo>
                  <a:close/>
                  <a:moveTo>
                    <a:pt x="505" y="119"/>
                  </a:moveTo>
                  <a:lnTo>
                    <a:pt x="482" y="125"/>
                  </a:lnTo>
                  <a:lnTo>
                    <a:pt x="481" y="119"/>
                  </a:lnTo>
                  <a:lnTo>
                    <a:pt x="503" y="113"/>
                  </a:lnTo>
                  <a:lnTo>
                    <a:pt x="505" y="119"/>
                  </a:lnTo>
                  <a:close/>
                  <a:moveTo>
                    <a:pt x="464" y="129"/>
                  </a:moveTo>
                  <a:lnTo>
                    <a:pt x="442" y="134"/>
                  </a:lnTo>
                  <a:lnTo>
                    <a:pt x="440" y="128"/>
                  </a:lnTo>
                  <a:lnTo>
                    <a:pt x="463" y="123"/>
                  </a:lnTo>
                  <a:lnTo>
                    <a:pt x="464" y="129"/>
                  </a:lnTo>
                  <a:close/>
                  <a:moveTo>
                    <a:pt x="425" y="138"/>
                  </a:moveTo>
                  <a:lnTo>
                    <a:pt x="402" y="144"/>
                  </a:lnTo>
                  <a:lnTo>
                    <a:pt x="401" y="138"/>
                  </a:lnTo>
                  <a:lnTo>
                    <a:pt x="424" y="132"/>
                  </a:lnTo>
                  <a:lnTo>
                    <a:pt x="425" y="138"/>
                  </a:lnTo>
                  <a:close/>
                  <a:moveTo>
                    <a:pt x="385" y="148"/>
                  </a:moveTo>
                  <a:lnTo>
                    <a:pt x="362" y="153"/>
                  </a:lnTo>
                  <a:lnTo>
                    <a:pt x="361" y="147"/>
                  </a:lnTo>
                  <a:lnTo>
                    <a:pt x="384" y="142"/>
                  </a:lnTo>
                  <a:lnTo>
                    <a:pt x="385" y="148"/>
                  </a:lnTo>
                  <a:close/>
                  <a:moveTo>
                    <a:pt x="345" y="157"/>
                  </a:moveTo>
                  <a:lnTo>
                    <a:pt x="322" y="163"/>
                  </a:lnTo>
                  <a:lnTo>
                    <a:pt x="321" y="157"/>
                  </a:lnTo>
                  <a:lnTo>
                    <a:pt x="344" y="151"/>
                  </a:lnTo>
                  <a:lnTo>
                    <a:pt x="345" y="157"/>
                  </a:lnTo>
                  <a:close/>
                  <a:moveTo>
                    <a:pt x="305" y="167"/>
                  </a:moveTo>
                  <a:lnTo>
                    <a:pt x="283" y="172"/>
                  </a:lnTo>
                  <a:lnTo>
                    <a:pt x="281" y="166"/>
                  </a:lnTo>
                  <a:lnTo>
                    <a:pt x="304" y="161"/>
                  </a:lnTo>
                  <a:lnTo>
                    <a:pt x="305" y="167"/>
                  </a:lnTo>
                  <a:close/>
                  <a:moveTo>
                    <a:pt x="265" y="176"/>
                  </a:moveTo>
                  <a:lnTo>
                    <a:pt x="243" y="182"/>
                  </a:lnTo>
                  <a:lnTo>
                    <a:pt x="241" y="176"/>
                  </a:lnTo>
                  <a:lnTo>
                    <a:pt x="264" y="170"/>
                  </a:lnTo>
                  <a:lnTo>
                    <a:pt x="265" y="176"/>
                  </a:lnTo>
                  <a:close/>
                  <a:moveTo>
                    <a:pt x="225" y="186"/>
                  </a:moveTo>
                  <a:lnTo>
                    <a:pt x="203" y="191"/>
                  </a:lnTo>
                  <a:lnTo>
                    <a:pt x="201" y="185"/>
                  </a:lnTo>
                  <a:lnTo>
                    <a:pt x="224" y="180"/>
                  </a:lnTo>
                  <a:lnTo>
                    <a:pt x="225" y="186"/>
                  </a:lnTo>
                  <a:close/>
                  <a:moveTo>
                    <a:pt x="186" y="195"/>
                  </a:moveTo>
                  <a:lnTo>
                    <a:pt x="163" y="200"/>
                  </a:lnTo>
                  <a:lnTo>
                    <a:pt x="162" y="195"/>
                  </a:lnTo>
                  <a:lnTo>
                    <a:pt x="184" y="189"/>
                  </a:lnTo>
                  <a:lnTo>
                    <a:pt x="186" y="195"/>
                  </a:lnTo>
                  <a:close/>
                  <a:moveTo>
                    <a:pt x="146" y="205"/>
                  </a:moveTo>
                  <a:lnTo>
                    <a:pt x="123" y="210"/>
                  </a:lnTo>
                  <a:lnTo>
                    <a:pt x="122" y="204"/>
                  </a:lnTo>
                  <a:lnTo>
                    <a:pt x="144" y="199"/>
                  </a:lnTo>
                  <a:lnTo>
                    <a:pt x="146" y="205"/>
                  </a:lnTo>
                  <a:close/>
                  <a:moveTo>
                    <a:pt x="106" y="214"/>
                  </a:moveTo>
                  <a:lnTo>
                    <a:pt x="83" y="219"/>
                  </a:lnTo>
                  <a:lnTo>
                    <a:pt x="82" y="214"/>
                  </a:lnTo>
                  <a:lnTo>
                    <a:pt x="105" y="208"/>
                  </a:lnTo>
                  <a:lnTo>
                    <a:pt x="106" y="214"/>
                  </a:lnTo>
                  <a:close/>
                  <a:moveTo>
                    <a:pt x="66" y="224"/>
                  </a:moveTo>
                  <a:lnTo>
                    <a:pt x="44" y="229"/>
                  </a:lnTo>
                  <a:lnTo>
                    <a:pt x="42" y="223"/>
                  </a:lnTo>
                  <a:lnTo>
                    <a:pt x="65" y="218"/>
                  </a:lnTo>
                  <a:lnTo>
                    <a:pt x="66" y="224"/>
                  </a:lnTo>
                  <a:close/>
                  <a:moveTo>
                    <a:pt x="51" y="248"/>
                  </a:moveTo>
                  <a:lnTo>
                    <a:pt x="0" y="236"/>
                  </a:lnTo>
                  <a:lnTo>
                    <a:pt x="40" y="203"/>
                  </a:lnTo>
                  <a:lnTo>
                    <a:pt x="51" y="2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86" name="Rectangle 54"/>
            <p:cNvSpPr>
              <a:spLocks noChangeArrowheads="1"/>
            </p:cNvSpPr>
            <p:nvPr/>
          </p:nvSpPr>
          <p:spPr bwMode="auto">
            <a:xfrm>
              <a:off x="5572125" y="4103688"/>
              <a:ext cx="427038"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7" name="Rectangle 55"/>
            <p:cNvSpPr>
              <a:spLocks noChangeArrowheads="1"/>
            </p:cNvSpPr>
            <p:nvPr/>
          </p:nvSpPr>
          <p:spPr bwMode="auto">
            <a:xfrm>
              <a:off x="5238750" y="4314825"/>
              <a:ext cx="1122363"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(Balas, 1995)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95" name="Rectangle 63"/>
            <p:cNvSpPr>
              <a:spLocks noChangeArrowheads="1"/>
            </p:cNvSpPr>
            <p:nvPr/>
          </p:nvSpPr>
          <p:spPr bwMode="auto">
            <a:xfrm>
              <a:off x="2298700" y="4094163"/>
              <a:ext cx="75822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Minus 35%</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4096" name="Rectangle 64"/>
            <p:cNvSpPr>
              <a:spLocks noChangeArrowheads="1"/>
            </p:cNvSpPr>
            <p:nvPr/>
          </p:nvSpPr>
          <p:spPr bwMode="auto">
            <a:xfrm>
              <a:off x="1377950" y="4497388"/>
              <a:ext cx="69570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28.78%</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5" name="Group 74"/>
          <p:cNvGrpSpPr/>
          <p:nvPr/>
        </p:nvGrpSpPr>
        <p:grpSpPr>
          <a:xfrm>
            <a:off x="1377950" y="4592638"/>
            <a:ext cx="5140326" cy="1041558"/>
            <a:chOff x="1377950" y="4592638"/>
            <a:chExt cx="5140326" cy="1041558"/>
          </a:xfrm>
        </p:grpSpPr>
        <p:sp>
          <p:nvSpPr>
            <p:cNvPr id="44074" name="Freeform 42"/>
            <p:cNvSpPr>
              <a:spLocks/>
            </p:cNvSpPr>
            <p:nvPr/>
          </p:nvSpPr>
          <p:spPr bwMode="auto">
            <a:xfrm>
              <a:off x="3695700" y="4791075"/>
              <a:ext cx="1262063" cy="446088"/>
            </a:xfrm>
            <a:custGeom>
              <a:avLst/>
              <a:gdLst/>
              <a:ahLst/>
              <a:cxnLst>
                <a:cxn ang="0">
                  <a:pos x="0" y="128"/>
                </a:cxn>
                <a:cxn ang="0">
                  <a:pos x="128" y="0"/>
                </a:cxn>
                <a:cxn ang="0">
                  <a:pos x="128" y="0"/>
                </a:cxn>
                <a:cxn ang="0">
                  <a:pos x="128" y="0"/>
                </a:cxn>
                <a:cxn ang="0">
                  <a:pos x="2048" y="0"/>
                </a:cxn>
                <a:cxn ang="0">
                  <a:pos x="2048" y="0"/>
                </a:cxn>
                <a:cxn ang="0">
                  <a:pos x="2176" y="128"/>
                </a:cxn>
                <a:cxn ang="0">
                  <a:pos x="2176" y="128"/>
                </a:cxn>
                <a:cxn ang="0">
                  <a:pos x="2176" y="128"/>
                </a:cxn>
                <a:cxn ang="0">
                  <a:pos x="2176" y="640"/>
                </a:cxn>
                <a:cxn ang="0">
                  <a:pos x="2176" y="640"/>
                </a:cxn>
                <a:cxn ang="0">
                  <a:pos x="2048" y="768"/>
                </a:cxn>
                <a:cxn ang="0">
                  <a:pos x="2048" y="768"/>
                </a:cxn>
                <a:cxn ang="0">
                  <a:pos x="2048" y="768"/>
                </a:cxn>
                <a:cxn ang="0">
                  <a:pos x="128" y="768"/>
                </a:cxn>
                <a:cxn ang="0">
                  <a:pos x="128" y="768"/>
                </a:cxn>
                <a:cxn ang="0">
                  <a:pos x="0" y="640"/>
                </a:cxn>
                <a:cxn ang="0">
                  <a:pos x="0" y="640"/>
                </a:cxn>
                <a:cxn ang="0">
                  <a:pos x="0" y="128"/>
                </a:cxn>
              </a:cxnLst>
              <a:rect l="0" t="0" r="r" b="b"/>
              <a:pathLst>
                <a:path w="2176" h="768">
                  <a:moveTo>
                    <a:pt x="0" y="128"/>
                  </a:moveTo>
                  <a:cubicBezTo>
                    <a:pt x="0" y="58"/>
                    <a:pt x="58" y="0"/>
                    <a:pt x="128" y="0"/>
                  </a:cubicBezTo>
                  <a:cubicBezTo>
                    <a:pt x="128" y="0"/>
                    <a:pt x="128" y="0"/>
                    <a:pt x="128" y="0"/>
                  </a:cubicBezTo>
                  <a:lnTo>
                    <a:pt x="128" y="0"/>
                  </a:lnTo>
                  <a:lnTo>
                    <a:pt x="2048" y="0"/>
                  </a:lnTo>
                  <a:lnTo>
                    <a:pt x="2048" y="0"/>
                  </a:lnTo>
                  <a:cubicBezTo>
                    <a:pt x="2119" y="0"/>
                    <a:pt x="2176" y="58"/>
                    <a:pt x="2176" y="128"/>
                  </a:cubicBezTo>
                  <a:cubicBezTo>
                    <a:pt x="2176" y="128"/>
                    <a:pt x="2176" y="128"/>
                    <a:pt x="2176" y="128"/>
                  </a:cubicBezTo>
                  <a:lnTo>
                    <a:pt x="2176" y="128"/>
                  </a:lnTo>
                  <a:lnTo>
                    <a:pt x="2176" y="640"/>
                  </a:lnTo>
                  <a:lnTo>
                    <a:pt x="2176" y="640"/>
                  </a:lnTo>
                  <a:cubicBezTo>
                    <a:pt x="2176" y="711"/>
                    <a:pt x="2119" y="768"/>
                    <a:pt x="2048" y="768"/>
                  </a:cubicBezTo>
                  <a:cubicBezTo>
                    <a:pt x="2048" y="768"/>
                    <a:pt x="2048" y="768"/>
                    <a:pt x="2048" y="768"/>
                  </a:cubicBezTo>
                  <a:lnTo>
                    <a:pt x="2048" y="768"/>
                  </a:lnTo>
                  <a:lnTo>
                    <a:pt x="128" y="768"/>
                  </a:lnTo>
                  <a:lnTo>
                    <a:pt x="128" y="768"/>
                  </a:lnTo>
                  <a:cubicBezTo>
                    <a:pt x="58" y="768"/>
                    <a:pt x="0" y="711"/>
                    <a:pt x="0" y="640"/>
                  </a:cubicBezTo>
                  <a:cubicBezTo>
                    <a:pt x="0" y="640"/>
                    <a:pt x="0" y="640"/>
                    <a:pt x="0" y="640"/>
                  </a:cubicBezTo>
                  <a:lnTo>
                    <a:pt x="0" y="128"/>
                  </a:lnTo>
                  <a:close/>
                </a:path>
              </a:pathLst>
            </a:custGeom>
            <a:solidFill>
              <a:srgbClr val="FF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75" name="Freeform 43"/>
            <p:cNvSpPr>
              <a:spLocks noEditPoints="1"/>
            </p:cNvSpPr>
            <p:nvPr/>
          </p:nvSpPr>
          <p:spPr bwMode="auto">
            <a:xfrm>
              <a:off x="3690938" y="4786313"/>
              <a:ext cx="1271588" cy="455613"/>
            </a:xfrm>
            <a:custGeom>
              <a:avLst/>
              <a:gdLst/>
              <a:ahLst/>
              <a:cxnLst>
                <a:cxn ang="0">
                  <a:pos x="1" y="135"/>
                </a:cxn>
                <a:cxn ang="0">
                  <a:pos x="12" y="82"/>
                </a:cxn>
                <a:cxn ang="0">
                  <a:pos x="42" y="40"/>
                </a:cxn>
                <a:cxn ang="0">
                  <a:pos x="85" y="11"/>
                </a:cxn>
                <a:cxn ang="0">
                  <a:pos x="136" y="0"/>
                </a:cxn>
                <a:cxn ang="0">
                  <a:pos x="2058" y="1"/>
                </a:cxn>
                <a:cxn ang="0">
                  <a:pos x="2111" y="12"/>
                </a:cxn>
                <a:cxn ang="0">
                  <a:pos x="2154" y="42"/>
                </a:cxn>
                <a:cxn ang="0">
                  <a:pos x="2182" y="85"/>
                </a:cxn>
                <a:cxn ang="0">
                  <a:pos x="2192" y="136"/>
                </a:cxn>
                <a:cxn ang="0">
                  <a:pos x="2192" y="650"/>
                </a:cxn>
                <a:cxn ang="0">
                  <a:pos x="2181" y="703"/>
                </a:cxn>
                <a:cxn ang="0">
                  <a:pos x="2152" y="746"/>
                </a:cxn>
                <a:cxn ang="0">
                  <a:pos x="2108" y="774"/>
                </a:cxn>
                <a:cxn ang="0">
                  <a:pos x="2056" y="784"/>
                </a:cxn>
                <a:cxn ang="0">
                  <a:pos x="135" y="784"/>
                </a:cxn>
                <a:cxn ang="0">
                  <a:pos x="82" y="773"/>
                </a:cxn>
                <a:cxn ang="0">
                  <a:pos x="40" y="744"/>
                </a:cxn>
                <a:cxn ang="0">
                  <a:pos x="11" y="700"/>
                </a:cxn>
                <a:cxn ang="0">
                  <a:pos x="0" y="648"/>
                </a:cxn>
                <a:cxn ang="0">
                  <a:pos x="16" y="648"/>
                </a:cxn>
                <a:cxn ang="0">
                  <a:pos x="26" y="697"/>
                </a:cxn>
                <a:cxn ang="0">
                  <a:pos x="53" y="735"/>
                </a:cxn>
                <a:cxn ang="0">
                  <a:pos x="91" y="760"/>
                </a:cxn>
                <a:cxn ang="0">
                  <a:pos x="138" y="769"/>
                </a:cxn>
                <a:cxn ang="0">
                  <a:pos x="2056" y="768"/>
                </a:cxn>
                <a:cxn ang="0">
                  <a:pos x="2105" y="759"/>
                </a:cxn>
                <a:cxn ang="0">
                  <a:pos x="2143" y="733"/>
                </a:cxn>
                <a:cxn ang="0">
                  <a:pos x="2168" y="694"/>
                </a:cxn>
                <a:cxn ang="0">
                  <a:pos x="2177" y="647"/>
                </a:cxn>
                <a:cxn ang="0">
                  <a:pos x="2176" y="136"/>
                </a:cxn>
                <a:cxn ang="0">
                  <a:pos x="2167" y="88"/>
                </a:cxn>
                <a:cxn ang="0">
                  <a:pos x="2141" y="51"/>
                </a:cxn>
                <a:cxn ang="0">
                  <a:pos x="2102" y="25"/>
                </a:cxn>
                <a:cxn ang="0">
                  <a:pos x="2055" y="16"/>
                </a:cxn>
                <a:cxn ang="0">
                  <a:pos x="136" y="16"/>
                </a:cxn>
                <a:cxn ang="0">
                  <a:pos x="88" y="26"/>
                </a:cxn>
                <a:cxn ang="0">
                  <a:pos x="51" y="53"/>
                </a:cxn>
                <a:cxn ang="0">
                  <a:pos x="25" y="91"/>
                </a:cxn>
                <a:cxn ang="0">
                  <a:pos x="16" y="138"/>
                </a:cxn>
                <a:cxn ang="0">
                  <a:pos x="16" y="648"/>
                </a:cxn>
              </a:cxnLst>
              <a:rect l="0" t="0" r="r" b="b"/>
              <a:pathLst>
                <a:path w="2192" h="784">
                  <a:moveTo>
                    <a:pt x="0" y="136"/>
                  </a:moveTo>
                  <a:cubicBezTo>
                    <a:pt x="0" y="136"/>
                    <a:pt x="1" y="135"/>
                    <a:pt x="1" y="135"/>
                  </a:cubicBezTo>
                  <a:lnTo>
                    <a:pt x="11" y="85"/>
                  </a:lnTo>
                  <a:cubicBezTo>
                    <a:pt x="11" y="84"/>
                    <a:pt x="11" y="83"/>
                    <a:pt x="12" y="82"/>
                  </a:cubicBezTo>
                  <a:lnTo>
                    <a:pt x="40" y="42"/>
                  </a:lnTo>
                  <a:cubicBezTo>
                    <a:pt x="40" y="41"/>
                    <a:pt x="41" y="40"/>
                    <a:pt x="42" y="40"/>
                  </a:cubicBezTo>
                  <a:lnTo>
                    <a:pt x="82" y="12"/>
                  </a:lnTo>
                  <a:cubicBezTo>
                    <a:pt x="83" y="11"/>
                    <a:pt x="84" y="11"/>
                    <a:pt x="85" y="11"/>
                  </a:cubicBezTo>
                  <a:lnTo>
                    <a:pt x="135" y="1"/>
                  </a:lnTo>
                  <a:cubicBezTo>
                    <a:pt x="135" y="1"/>
                    <a:pt x="136" y="0"/>
                    <a:pt x="136" y="0"/>
                  </a:cubicBezTo>
                  <a:lnTo>
                    <a:pt x="2056" y="0"/>
                  </a:lnTo>
                  <a:cubicBezTo>
                    <a:pt x="2057" y="0"/>
                    <a:pt x="2058" y="1"/>
                    <a:pt x="2058" y="1"/>
                  </a:cubicBezTo>
                  <a:lnTo>
                    <a:pt x="2108" y="11"/>
                  </a:lnTo>
                  <a:cubicBezTo>
                    <a:pt x="2109" y="11"/>
                    <a:pt x="2110" y="11"/>
                    <a:pt x="2111" y="12"/>
                  </a:cubicBezTo>
                  <a:lnTo>
                    <a:pt x="2152" y="40"/>
                  </a:lnTo>
                  <a:cubicBezTo>
                    <a:pt x="2153" y="40"/>
                    <a:pt x="2154" y="41"/>
                    <a:pt x="2154" y="42"/>
                  </a:cubicBezTo>
                  <a:lnTo>
                    <a:pt x="2181" y="82"/>
                  </a:lnTo>
                  <a:cubicBezTo>
                    <a:pt x="2182" y="83"/>
                    <a:pt x="2182" y="84"/>
                    <a:pt x="2182" y="85"/>
                  </a:cubicBezTo>
                  <a:lnTo>
                    <a:pt x="2192" y="135"/>
                  </a:lnTo>
                  <a:cubicBezTo>
                    <a:pt x="2192" y="135"/>
                    <a:pt x="2192" y="136"/>
                    <a:pt x="2192" y="136"/>
                  </a:cubicBezTo>
                  <a:lnTo>
                    <a:pt x="2192" y="648"/>
                  </a:lnTo>
                  <a:cubicBezTo>
                    <a:pt x="2192" y="649"/>
                    <a:pt x="2192" y="650"/>
                    <a:pt x="2192" y="650"/>
                  </a:cubicBezTo>
                  <a:lnTo>
                    <a:pt x="2182" y="700"/>
                  </a:lnTo>
                  <a:cubicBezTo>
                    <a:pt x="2182" y="701"/>
                    <a:pt x="2182" y="702"/>
                    <a:pt x="2181" y="703"/>
                  </a:cubicBezTo>
                  <a:lnTo>
                    <a:pt x="2154" y="744"/>
                  </a:lnTo>
                  <a:cubicBezTo>
                    <a:pt x="2154" y="745"/>
                    <a:pt x="2153" y="746"/>
                    <a:pt x="2152" y="746"/>
                  </a:cubicBezTo>
                  <a:lnTo>
                    <a:pt x="2111" y="773"/>
                  </a:lnTo>
                  <a:cubicBezTo>
                    <a:pt x="2110" y="774"/>
                    <a:pt x="2109" y="774"/>
                    <a:pt x="2108" y="774"/>
                  </a:cubicBezTo>
                  <a:lnTo>
                    <a:pt x="2058" y="784"/>
                  </a:lnTo>
                  <a:cubicBezTo>
                    <a:pt x="2058" y="784"/>
                    <a:pt x="2057" y="784"/>
                    <a:pt x="2056" y="784"/>
                  </a:cubicBezTo>
                  <a:lnTo>
                    <a:pt x="136" y="784"/>
                  </a:lnTo>
                  <a:cubicBezTo>
                    <a:pt x="136" y="784"/>
                    <a:pt x="135" y="784"/>
                    <a:pt x="135" y="784"/>
                  </a:cubicBezTo>
                  <a:lnTo>
                    <a:pt x="85" y="774"/>
                  </a:lnTo>
                  <a:cubicBezTo>
                    <a:pt x="84" y="774"/>
                    <a:pt x="83" y="774"/>
                    <a:pt x="82" y="773"/>
                  </a:cubicBezTo>
                  <a:lnTo>
                    <a:pt x="42" y="746"/>
                  </a:lnTo>
                  <a:cubicBezTo>
                    <a:pt x="41" y="746"/>
                    <a:pt x="40" y="745"/>
                    <a:pt x="40" y="744"/>
                  </a:cubicBezTo>
                  <a:lnTo>
                    <a:pt x="12" y="703"/>
                  </a:lnTo>
                  <a:cubicBezTo>
                    <a:pt x="11" y="702"/>
                    <a:pt x="11" y="701"/>
                    <a:pt x="11" y="700"/>
                  </a:cubicBezTo>
                  <a:lnTo>
                    <a:pt x="1" y="650"/>
                  </a:lnTo>
                  <a:cubicBezTo>
                    <a:pt x="1" y="650"/>
                    <a:pt x="0" y="649"/>
                    <a:pt x="0" y="648"/>
                  </a:cubicBezTo>
                  <a:lnTo>
                    <a:pt x="0" y="136"/>
                  </a:lnTo>
                  <a:close/>
                  <a:moveTo>
                    <a:pt x="16" y="648"/>
                  </a:moveTo>
                  <a:lnTo>
                    <a:pt x="16" y="647"/>
                  </a:lnTo>
                  <a:lnTo>
                    <a:pt x="26" y="697"/>
                  </a:lnTo>
                  <a:lnTo>
                    <a:pt x="25" y="694"/>
                  </a:lnTo>
                  <a:lnTo>
                    <a:pt x="53" y="735"/>
                  </a:lnTo>
                  <a:lnTo>
                    <a:pt x="51" y="733"/>
                  </a:lnTo>
                  <a:lnTo>
                    <a:pt x="91" y="760"/>
                  </a:lnTo>
                  <a:lnTo>
                    <a:pt x="88" y="759"/>
                  </a:lnTo>
                  <a:lnTo>
                    <a:pt x="138" y="769"/>
                  </a:lnTo>
                  <a:lnTo>
                    <a:pt x="136" y="768"/>
                  </a:lnTo>
                  <a:lnTo>
                    <a:pt x="2056" y="768"/>
                  </a:lnTo>
                  <a:lnTo>
                    <a:pt x="2055" y="769"/>
                  </a:lnTo>
                  <a:lnTo>
                    <a:pt x="2105" y="759"/>
                  </a:lnTo>
                  <a:lnTo>
                    <a:pt x="2102" y="760"/>
                  </a:lnTo>
                  <a:lnTo>
                    <a:pt x="2143" y="733"/>
                  </a:lnTo>
                  <a:lnTo>
                    <a:pt x="2141" y="735"/>
                  </a:lnTo>
                  <a:lnTo>
                    <a:pt x="2168" y="694"/>
                  </a:lnTo>
                  <a:lnTo>
                    <a:pt x="2167" y="697"/>
                  </a:lnTo>
                  <a:lnTo>
                    <a:pt x="2177" y="647"/>
                  </a:lnTo>
                  <a:lnTo>
                    <a:pt x="2176" y="648"/>
                  </a:lnTo>
                  <a:lnTo>
                    <a:pt x="2176" y="136"/>
                  </a:lnTo>
                  <a:lnTo>
                    <a:pt x="2177" y="138"/>
                  </a:lnTo>
                  <a:lnTo>
                    <a:pt x="2167" y="88"/>
                  </a:lnTo>
                  <a:lnTo>
                    <a:pt x="2168" y="91"/>
                  </a:lnTo>
                  <a:lnTo>
                    <a:pt x="2141" y="51"/>
                  </a:lnTo>
                  <a:lnTo>
                    <a:pt x="2143" y="53"/>
                  </a:lnTo>
                  <a:lnTo>
                    <a:pt x="2102" y="25"/>
                  </a:lnTo>
                  <a:lnTo>
                    <a:pt x="2105" y="26"/>
                  </a:lnTo>
                  <a:lnTo>
                    <a:pt x="2055" y="16"/>
                  </a:lnTo>
                  <a:lnTo>
                    <a:pt x="2056" y="16"/>
                  </a:lnTo>
                  <a:lnTo>
                    <a:pt x="136" y="16"/>
                  </a:lnTo>
                  <a:lnTo>
                    <a:pt x="138" y="16"/>
                  </a:lnTo>
                  <a:lnTo>
                    <a:pt x="88" y="26"/>
                  </a:lnTo>
                  <a:lnTo>
                    <a:pt x="91" y="25"/>
                  </a:lnTo>
                  <a:lnTo>
                    <a:pt x="51" y="53"/>
                  </a:lnTo>
                  <a:lnTo>
                    <a:pt x="53" y="51"/>
                  </a:lnTo>
                  <a:lnTo>
                    <a:pt x="25" y="91"/>
                  </a:lnTo>
                  <a:lnTo>
                    <a:pt x="26" y="88"/>
                  </a:lnTo>
                  <a:lnTo>
                    <a:pt x="16" y="138"/>
                  </a:lnTo>
                  <a:lnTo>
                    <a:pt x="16" y="136"/>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76" name="Rectangle 44"/>
            <p:cNvSpPr>
              <a:spLocks noChangeArrowheads="1"/>
            </p:cNvSpPr>
            <p:nvPr/>
          </p:nvSpPr>
          <p:spPr bwMode="auto">
            <a:xfrm>
              <a:off x="3917950" y="4854575"/>
              <a:ext cx="862013"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Inconsistent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7" name="Rectangle 45"/>
            <p:cNvSpPr>
              <a:spLocks noChangeArrowheads="1"/>
            </p:cNvSpPr>
            <p:nvPr/>
          </p:nvSpPr>
          <p:spPr bwMode="auto">
            <a:xfrm>
              <a:off x="4029075" y="5030788"/>
              <a:ext cx="630238" cy="2047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Indexing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1" name="Freeform 49"/>
            <p:cNvSpPr>
              <a:spLocks noEditPoints="1"/>
            </p:cNvSpPr>
            <p:nvPr/>
          </p:nvSpPr>
          <p:spPr bwMode="auto">
            <a:xfrm>
              <a:off x="4957763" y="4592638"/>
              <a:ext cx="1560513" cy="441325"/>
            </a:xfrm>
            <a:custGeom>
              <a:avLst/>
              <a:gdLst/>
              <a:ahLst/>
              <a:cxnLst>
                <a:cxn ang="0">
                  <a:pos x="960" y="12"/>
                </a:cxn>
                <a:cxn ang="0">
                  <a:pos x="981" y="0"/>
                </a:cxn>
                <a:cxn ang="0">
                  <a:pos x="943" y="16"/>
                </a:cxn>
                <a:cxn ang="0">
                  <a:pos x="919" y="17"/>
                </a:cxn>
                <a:cxn ang="0">
                  <a:pos x="943" y="16"/>
                </a:cxn>
                <a:cxn ang="0">
                  <a:pos x="881" y="33"/>
                </a:cxn>
                <a:cxn ang="0">
                  <a:pos x="902" y="21"/>
                </a:cxn>
                <a:cxn ang="0">
                  <a:pos x="864" y="38"/>
                </a:cxn>
                <a:cxn ang="0">
                  <a:pos x="840" y="38"/>
                </a:cxn>
                <a:cxn ang="0">
                  <a:pos x="864" y="38"/>
                </a:cxn>
                <a:cxn ang="0">
                  <a:pos x="802" y="54"/>
                </a:cxn>
                <a:cxn ang="0">
                  <a:pos x="823" y="43"/>
                </a:cxn>
                <a:cxn ang="0">
                  <a:pos x="785" y="59"/>
                </a:cxn>
                <a:cxn ang="0">
                  <a:pos x="761" y="59"/>
                </a:cxn>
                <a:cxn ang="0">
                  <a:pos x="785" y="59"/>
                </a:cxn>
                <a:cxn ang="0">
                  <a:pos x="723" y="76"/>
                </a:cxn>
                <a:cxn ang="0">
                  <a:pos x="744" y="64"/>
                </a:cxn>
                <a:cxn ang="0">
                  <a:pos x="706" y="80"/>
                </a:cxn>
                <a:cxn ang="0">
                  <a:pos x="682" y="81"/>
                </a:cxn>
                <a:cxn ang="0">
                  <a:pos x="706" y="80"/>
                </a:cxn>
                <a:cxn ang="0">
                  <a:pos x="644" y="97"/>
                </a:cxn>
                <a:cxn ang="0">
                  <a:pos x="665" y="85"/>
                </a:cxn>
                <a:cxn ang="0">
                  <a:pos x="627" y="102"/>
                </a:cxn>
                <a:cxn ang="0">
                  <a:pos x="603" y="102"/>
                </a:cxn>
                <a:cxn ang="0">
                  <a:pos x="627" y="102"/>
                </a:cxn>
                <a:cxn ang="0">
                  <a:pos x="565" y="118"/>
                </a:cxn>
                <a:cxn ang="0">
                  <a:pos x="586" y="107"/>
                </a:cxn>
                <a:cxn ang="0">
                  <a:pos x="548" y="123"/>
                </a:cxn>
                <a:cxn ang="0">
                  <a:pos x="524" y="123"/>
                </a:cxn>
                <a:cxn ang="0">
                  <a:pos x="548" y="123"/>
                </a:cxn>
                <a:cxn ang="0">
                  <a:pos x="486" y="140"/>
                </a:cxn>
                <a:cxn ang="0">
                  <a:pos x="506" y="128"/>
                </a:cxn>
                <a:cxn ang="0">
                  <a:pos x="468" y="144"/>
                </a:cxn>
                <a:cxn ang="0">
                  <a:pos x="444" y="145"/>
                </a:cxn>
                <a:cxn ang="0">
                  <a:pos x="468" y="144"/>
                </a:cxn>
                <a:cxn ang="0">
                  <a:pos x="406" y="161"/>
                </a:cxn>
                <a:cxn ang="0">
                  <a:pos x="428" y="149"/>
                </a:cxn>
                <a:cxn ang="0">
                  <a:pos x="390" y="165"/>
                </a:cxn>
                <a:cxn ang="0">
                  <a:pos x="365" y="166"/>
                </a:cxn>
                <a:cxn ang="0">
                  <a:pos x="390" y="165"/>
                </a:cxn>
                <a:cxn ang="0">
                  <a:pos x="327" y="182"/>
                </a:cxn>
                <a:cxn ang="0">
                  <a:pos x="349" y="171"/>
                </a:cxn>
                <a:cxn ang="0">
                  <a:pos x="310" y="187"/>
                </a:cxn>
                <a:cxn ang="0">
                  <a:pos x="286" y="187"/>
                </a:cxn>
                <a:cxn ang="0">
                  <a:pos x="310" y="187"/>
                </a:cxn>
                <a:cxn ang="0">
                  <a:pos x="248" y="204"/>
                </a:cxn>
                <a:cxn ang="0">
                  <a:pos x="269" y="192"/>
                </a:cxn>
                <a:cxn ang="0">
                  <a:pos x="231" y="208"/>
                </a:cxn>
                <a:cxn ang="0">
                  <a:pos x="207" y="209"/>
                </a:cxn>
                <a:cxn ang="0">
                  <a:pos x="231" y="208"/>
                </a:cxn>
                <a:cxn ang="0">
                  <a:pos x="169" y="225"/>
                </a:cxn>
                <a:cxn ang="0">
                  <a:pos x="190" y="213"/>
                </a:cxn>
                <a:cxn ang="0">
                  <a:pos x="152" y="230"/>
                </a:cxn>
                <a:cxn ang="0">
                  <a:pos x="128" y="230"/>
                </a:cxn>
                <a:cxn ang="0">
                  <a:pos x="152" y="230"/>
                </a:cxn>
                <a:cxn ang="0">
                  <a:pos x="90" y="246"/>
                </a:cxn>
                <a:cxn ang="0">
                  <a:pos x="111" y="235"/>
                </a:cxn>
                <a:cxn ang="0">
                  <a:pos x="73" y="251"/>
                </a:cxn>
                <a:cxn ang="0">
                  <a:pos x="49" y="251"/>
                </a:cxn>
                <a:cxn ang="0">
                  <a:pos x="73" y="251"/>
                </a:cxn>
                <a:cxn ang="0">
                  <a:pos x="0" y="268"/>
                </a:cxn>
                <a:cxn ang="0">
                  <a:pos x="51" y="278"/>
                </a:cxn>
              </a:cxnLst>
              <a:rect l="0" t="0" r="r" b="b"/>
              <a:pathLst>
                <a:path w="983" h="278">
                  <a:moveTo>
                    <a:pt x="983" y="5"/>
                  </a:moveTo>
                  <a:lnTo>
                    <a:pt x="960" y="12"/>
                  </a:lnTo>
                  <a:lnTo>
                    <a:pt x="959" y="6"/>
                  </a:lnTo>
                  <a:lnTo>
                    <a:pt x="981" y="0"/>
                  </a:lnTo>
                  <a:lnTo>
                    <a:pt x="983" y="5"/>
                  </a:lnTo>
                  <a:close/>
                  <a:moveTo>
                    <a:pt x="943" y="16"/>
                  </a:moveTo>
                  <a:lnTo>
                    <a:pt x="921" y="22"/>
                  </a:lnTo>
                  <a:lnTo>
                    <a:pt x="919" y="17"/>
                  </a:lnTo>
                  <a:lnTo>
                    <a:pt x="942" y="11"/>
                  </a:lnTo>
                  <a:lnTo>
                    <a:pt x="943" y="16"/>
                  </a:lnTo>
                  <a:close/>
                  <a:moveTo>
                    <a:pt x="904" y="27"/>
                  </a:moveTo>
                  <a:lnTo>
                    <a:pt x="881" y="33"/>
                  </a:lnTo>
                  <a:lnTo>
                    <a:pt x="880" y="27"/>
                  </a:lnTo>
                  <a:lnTo>
                    <a:pt x="902" y="21"/>
                  </a:lnTo>
                  <a:lnTo>
                    <a:pt x="904" y="27"/>
                  </a:lnTo>
                  <a:close/>
                  <a:moveTo>
                    <a:pt x="864" y="38"/>
                  </a:moveTo>
                  <a:lnTo>
                    <a:pt x="842" y="44"/>
                  </a:lnTo>
                  <a:lnTo>
                    <a:pt x="840" y="38"/>
                  </a:lnTo>
                  <a:lnTo>
                    <a:pt x="863" y="32"/>
                  </a:lnTo>
                  <a:lnTo>
                    <a:pt x="864" y="38"/>
                  </a:lnTo>
                  <a:close/>
                  <a:moveTo>
                    <a:pt x="825" y="48"/>
                  </a:moveTo>
                  <a:lnTo>
                    <a:pt x="802" y="54"/>
                  </a:lnTo>
                  <a:lnTo>
                    <a:pt x="801" y="49"/>
                  </a:lnTo>
                  <a:lnTo>
                    <a:pt x="823" y="43"/>
                  </a:lnTo>
                  <a:lnTo>
                    <a:pt x="825" y="48"/>
                  </a:lnTo>
                  <a:close/>
                  <a:moveTo>
                    <a:pt x="785" y="59"/>
                  </a:moveTo>
                  <a:lnTo>
                    <a:pt x="762" y="65"/>
                  </a:lnTo>
                  <a:lnTo>
                    <a:pt x="761" y="59"/>
                  </a:lnTo>
                  <a:lnTo>
                    <a:pt x="783" y="53"/>
                  </a:lnTo>
                  <a:lnTo>
                    <a:pt x="785" y="59"/>
                  </a:lnTo>
                  <a:close/>
                  <a:moveTo>
                    <a:pt x="745" y="69"/>
                  </a:moveTo>
                  <a:lnTo>
                    <a:pt x="723" y="76"/>
                  </a:lnTo>
                  <a:lnTo>
                    <a:pt x="721" y="70"/>
                  </a:lnTo>
                  <a:lnTo>
                    <a:pt x="744" y="64"/>
                  </a:lnTo>
                  <a:lnTo>
                    <a:pt x="745" y="69"/>
                  </a:lnTo>
                  <a:close/>
                  <a:moveTo>
                    <a:pt x="706" y="80"/>
                  </a:moveTo>
                  <a:lnTo>
                    <a:pt x="683" y="86"/>
                  </a:lnTo>
                  <a:lnTo>
                    <a:pt x="682" y="81"/>
                  </a:lnTo>
                  <a:lnTo>
                    <a:pt x="705" y="75"/>
                  </a:lnTo>
                  <a:lnTo>
                    <a:pt x="706" y="80"/>
                  </a:lnTo>
                  <a:close/>
                  <a:moveTo>
                    <a:pt x="667" y="91"/>
                  </a:moveTo>
                  <a:lnTo>
                    <a:pt x="644" y="97"/>
                  </a:lnTo>
                  <a:lnTo>
                    <a:pt x="642" y="91"/>
                  </a:lnTo>
                  <a:lnTo>
                    <a:pt x="665" y="85"/>
                  </a:lnTo>
                  <a:lnTo>
                    <a:pt x="667" y="91"/>
                  </a:lnTo>
                  <a:close/>
                  <a:moveTo>
                    <a:pt x="627" y="102"/>
                  </a:moveTo>
                  <a:lnTo>
                    <a:pt x="604" y="108"/>
                  </a:lnTo>
                  <a:lnTo>
                    <a:pt x="603" y="102"/>
                  </a:lnTo>
                  <a:lnTo>
                    <a:pt x="625" y="96"/>
                  </a:lnTo>
                  <a:lnTo>
                    <a:pt x="627" y="102"/>
                  </a:lnTo>
                  <a:close/>
                  <a:moveTo>
                    <a:pt x="587" y="112"/>
                  </a:moveTo>
                  <a:lnTo>
                    <a:pt x="565" y="118"/>
                  </a:lnTo>
                  <a:lnTo>
                    <a:pt x="563" y="112"/>
                  </a:lnTo>
                  <a:lnTo>
                    <a:pt x="586" y="107"/>
                  </a:lnTo>
                  <a:lnTo>
                    <a:pt x="587" y="112"/>
                  </a:lnTo>
                  <a:close/>
                  <a:moveTo>
                    <a:pt x="548" y="123"/>
                  </a:moveTo>
                  <a:lnTo>
                    <a:pt x="525" y="129"/>
                  </a:lnTo>
                  <a:lnTo>
                    <a:pt x="524" y="123"/>
                  </a:lnTo>
                  <a:lnTo>
                    <a:pt x="546" y="117"/>
                  </a:lnTo>
                  <a:lnTo>
                    <a:pt x="548" y="123"/>
                  </a:lnTo>
                  <a:close/>
                  <a:moveTo>
                    <a:pt x="508" y="134"/>
                  </a:moveTo>
                  <a:lnTo>
                    <a:pt x="486" y="140"/>
                  </a:lnTo>
                  <a:lnTo>
                    <a:pt x="484" y="134"/>
                  </a:lnTo>
                  <a:lnTo>
                    <a:pt x="506" y="128"/>
                  </a:lnTo>
                  <a:lnTo>
                    <a:pt x="508" y="134"/>
                  </a:lnTo>
                  <a:close/>
                  <a:moveTo>
                    <a:pt x="468" y="144"/>
                  </a:moveTo>
                  <a:lnTo>
                    <a:pt x="446" y="150"/>
                  </a:lnTo>
                  <a:lnTo>
                    <a:pt x="444" y="145"/>
                  </a:lnTo>
                  <a:lnTo>
                    <a:pt x="467" y="138"/>
                  </a:lnTo>
                  <a:lnTo>
                    <a:pt x="468" y="144"/>
                  </a:lnTo>
                  <a:close/>
                  <a:moveTo>
                    <a:pt x="429" y="155"/>
                  </a:moveTo>
                  <a:lnTo>
                    <a:pt x="406" y="161"/>
                  </a:lnTo>
                  <a:lnTo>
                    <a:pt x="405" y="155"/>
                  </a:lnTo>
                  <a:lnTo>
                    <a:pt x="428" y="149"/>
                  </a:lnTo>
                  <a:lnTo>
                    <a:pt x="429" y="155"/>
                  </a:lnTo>
                  <a:close/>
                  <a:moveTo>
                    <a:pt x="390" y="165"/>
                  </a:moveTo>
                  <a:lnTo>
                    <a:pt x="367" y="172"/>
                  </a:lnTo>
                  <a:lnTo>
                    <a:pt x="365" y="166"/>
                  </a:lnTo>
                  <a:lnTo>
                    <a:pt x="388" y="160"/>
                  </a:lnTo>
                  <a:lnTo>
                    <a:pt x="390" y="165"/>
                  </a:lnTo>
                  <a:close/>
                  <a:moveTo>
                    <a:pt x="350" y="176"/>
                  </a:moveTo>
                  <a:lnTo>
                    <a:pt x="327" y="182"/>
                  </a:lnTo>
                  <a:lnTo>
                    <a:pt x="326" y="177"/>
                  </a:lnTo>
                  <a:lnTo>
                    <a:pt x="349" y="171"/>
                  </a:lnTo>
                  <a:lnTo>
                    <a:pt x="350" y="176"/>
                  </a:lnTo>
                  <a:close/>
                  <a:moveTo>
                    <a:pt x="310" y="187"/>
                  </a:moveTo>
                  <a:lnTo>
                    <a:pt x="288" y="193"/>
                  </a:lnTo>
                  <a:lnTo>
                    <a:pt x="286" y="187"/>
                  </a:lnTo>
                  <a:lnTo>
                    <a:pt x="309" y="181"/>
                  </a:lnTo>
                  <a:lnTo>
                    <a:pt x="310" y="187"/>
                  </a:lnTo>
                  <a:close/>
                  <a:moveTo>
                    <a:pt x="271" y="198"/>
                  </a:moveTo>
                  <a:lnTo>
                    <a:pt x="248" y="204"/>
                  </a:lnTo>
                  <a:lnTo>
                    <a:pt x="247" y="198"/>
                  </a:lnTo>
                  <a:lnTo>
                    <a:pt x="269" y="192"/>
                  </a:lnTo>
                  <a:lnTo>
                    <a:pt x="271" y="198"/>
                  </a:lnTo>
                  <a:close/>
                  <a:moveTo>
                    <a:pt x="231" y="208"/>
                  </a:moveTo>
                  <a:lnTo>
                    <a:pt x="209" y="214"/>
                  </a:lnTo>
                  <a:lnTo>
                    <a:pt x="207" y="209"/>
                  </a:lnTo>
                  <a:lnTo>
                    <a:pt x="230" y="203"/>
                  </a:lnTo>
                  <a:lnTo>
                    <a:pt x="231" y="208"/>
                  </a:lnTo>
                  <a:close/>
                  <a:moveTo>
                    <a:pt x="192" y="219"/>
                  </a:moveTo>
                  <a:lnTo>
                    <a:pt x="169" y="225"/>
                  </a:lnTo>
                  <a:lnTo>
                    <a:pt x="168" y="220"/>
                  </a:lnTo>
                  <a:lnTo>
                    <a:pt x="190" y="213"/>
                  </a:lnTo>
                  <a:lnTo>
                    <a:pt x="192" y="219"/>
                  </a:lnTo>
                  <a:close/>
                  <a:moveTo>
                    <a:pt x="152" y="230"/>
                  </a:moveTo>
                  <a:lnTo>
                    <a:pt x="130" y="236"/>
                  </a:lnTo>
                  <a:lnTo>
                    <a:pt x="128" y="230"/>
                  </a:lnTo>
                  <a:lnTo>
                    <a:pt x="151" y="224"/>
                  </a:lnTo>
                  <a:lnTo>
                    <a:pt x="152" y="230"/>
                  </a:lnTo>
                  <a:close/>
                  <a:moveTo>
                    <a:pt x="113" y="240"/>
                  </a:moveTo>
                  <a:lnTo>
                    <a:pt x="90" y="246"/>
                  </a:lnTo>
                  <a:lnTo>
                    <a:pt x="88" y="241"/>
                  </a:lnTo>
                  <a:lnTo>
                    <a:pt x="111" y="235"/>
                  </a:lnTo>
                  <a:lnTo>
                    <a:pt x="113" y="240"/>
                  </a:lnTo>
                  <a:close/>
                  <a:moveTo>
                    <a:pt x="73" y="251"/>
                  </a:moveTo>
                  <a:lnTo>
                    <a:pt x="50" y="257"/>
                  </a:lnTo>
                  <a:lnTo>
                    <a:pt x="49" y="251"/>
                  </a:lnTo>
                  <a:lnTo>
                    <a:pt x="72" y="245"/>
                  </a:lnTo>
                  <a:lnTo>
                    <a:pt x="73" y="251"/>
                  </a:lnTo>
                  <a:close/>
                  <a:moveTo>
                    <a:pt x="51" y="278"/>
                  </a:moveTo>
                  <a:lnTo>
                    <a:pt x="0" y="268"/>
                  </a:lnTo>
                  <a:lnTo>
                    <a:pt x="39" y="233"/>
                  </a:lnTo>
                  <a:lnTo>
                    <a:pt x="51" y="27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88" name="Rectangle 56"/>
            <p:cNvSpPr>
              <a:spLocks noChangeArrowheads="1"/>
            </p:cNvSpPr>
            <p:nvPr/>
          </p:nvSpPr>
          <p:spPr bwMode="auto">
            <a:xfrm>
              <a:off x="5589588" y="4919663"/>
              <a:ext cx="427038"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9" name="Rectangle 57"/>
            <p:cNvSpPr>
              <a:spLocks noChangeArrowheads="1"/>
            </p:cNvSpPr>
            <p:nvPr/>
          </p:nvSpPr>
          <p:spPr bwMode="auto">
            <a:xfrm>
              <a:off x="5145088" y="5133975"/>
              <a:ext cx="1336675" cy="2317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(Poynard, 1985)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97" name="Rectangle 65"/>
            <p:cNvSpPr>
              <a:spLocks noChangeArrowheads="1"/>
            </p:cNvSpPr>
            <p:nvPr/>
          </p:nvSpPr>
          <p:spPr bwMode="auto">
            <a:xfrm>
              <a:off x="2298700" y="4908550"/>
              <a:ext cx="75822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Minus 50%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4098" name="Rectangle 66"/>
            <p:cNvSpPr>
              <a:spLocks noChangeArrowheads="1"/>
            </p:cNvSpPr>
            <p:nvPr/>
          </p:nvSpPr>
          <p:spPr bwMode="auto">
            <a:xfrm>
              <a:off x="1377950" y="5387975"/>
              <a:ext cx="69570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14.39%</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44099" name="Rectangle 67"/>
          <p:cNvSpPr>
            <a:spLocks noChangeArrowheads="1"/>
          </p:cNvSpPr>
          <p:nvPr/>
        </p:nvSpPr>
        <p:spPr bwMode="auto">
          <a:xfrm>
            <a:off x="873125" y="5867400"/>
            <a:ext cx="415607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Approximately 14% of original research studies survive to </a:t>
            </a:r>
            <a:r>
              <a:rPr lang="en-US" dirty="0" smtClean="0">
                <a:solidFill>
                  <a:srgbClr val="000000"/>
                </a:solidFill>
                <a:latin typeface="Arial" pitchFamily="34" charset="0"/>
                <a:cs typeface="Arial" pitchFamily="34" charset="0"/>
              </a:rPr>
              <a:t>implementation.</a:t>
            </a:r>
            <a:r>
              <a:rPr kumimoji="0" lang="en-US" b="0" i="0" u="none" strike="noStrike" cap="none" normalizeH="0" baseline="0" dirty="0" smtClean="0">
                <a:ln>
                  <a:noFill/>
                </a:ln>
                <a:solidFill>
                  <a:srgbClr val="000000"/>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788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90"/>
                                        </p:tgtEl>
                                        <p:attrNameLst>
                                          <p:attrName>style.visibility</p:attrName>
                                        </p:attrNameLst>
                                      </p:cBhvr>
                                      <p:to>
                                        <p:strVal val="visible"/>
                                      </p:to>
                                    </p:set>
                                    <p:animEffect transition="in" filter="wipe(up)">
                                      <p:cBhvr>
                                        <p:cTn id="7" dur="500"/>
                                        <p:tgtEl>
                                          <p:spTgt spid="440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up)">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up)">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up)">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99"/>
                                        </p:tgtEl>
                                        <p:attrNameLst>
                                          <p:attrName>style.visibility</p:attrName>
                                        </p:attrNameLst>
                                      </p:cBhvr>
                                      <p:to>
                                        <p:strVal val="visible"/>
                                      </p:to>
                                    </p:set>
                                    <p:animEffect transition="in" filter="wipe(left)">
                                      <p:cBhvr>
                                        <p:cTn id="32" dur="500"/>
                                        <p:tgtEl>
                                          <p:spTgt spid="4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90" grpId="0"/>
      <p:bldP spid="4409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43|32.7"/>
</p:tagLst>
</file>

<file path=ppt/tags/tag10.xml><?xml version="1.0" encoding="utf-8"?>
<p:tagLst xmlns:a="http://schemas.openxmlformats.org/drawingml/2006/main" xmlns:r="http://schemas.openxmlformats.org/officeDocument/2006/relationships" xmlns:p="http://schemas.openxmlformats.org/presentationml/2006/main">
  <p:tag name="TIMING" val="|4.9|1|12.6|3.6|7.4|6.4|36.9"/>
</p:tagLst>
</file>

<file path=ppt/tags/tag11.xml><?xml version="1.0" encoding="utf-8"?>
<p:tagLst xmlns:a="http://schemas.openxmlformats.org/drawingml/2006/main" xmlns:r="http://schemas.openxmlformats.org/officeDocument/2006/relationships" xmlns:p="http://schemas.openxmlformats.org/presentationml/2006/main">
  <p:tag name="TIMING" val="|4.6"/>
</p:tagLst>
</file>

<file path=ppt/tags/tag12.xml><?xml version="1.0" encoding="utf-8"?>
<p:tagLst xmlns:a="http://schemas.openxmlformats.org/drawingml/2006/main" xmlns:r="http://schemas.openxmlformats.org/officeDocument/2006/relationships" xmlns:p="http://schemas.openxmlformats.org/presentationml/2006/main">
  <p:tag name="TIMING" val="|52.1|18.7|4.7"/>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33.7"/>
</p:tagLst>
</file>

<file path=ppt/tags/tag15.xml><?xml version="1.0" encoding="utf-8"?>
<p:tagLst xmlns:a="http://schemas.openxmlformats.org/drawingml/2006/main" xmlns:r="http://schemas.openxmlformats.org/officeDocument/2006/relationships" xmlns:p="http://schemas.openxmlformats.org/presentationml/2006/main">
  <p:tag name="TIMING" val="|0.7"/>
</p:tagLst>
</file>

<file path=ppt/tags/tag16.xml><?xml version="1.0" encoding="utf-8"?>
<p:tagLst xmlns:a="http://schemas.openxmlformats.org/drawingml/2006/main" xmlns:r="http://schemas.openxmlformats.org/officeDocument/2006/relationships" xmlns:p="http://schemas.openxmlformats.org/presentationml/2006/main">
  <p:tag name="TIMING" val="|3.2"/>
</p:tagLst>
</file>

<file path=ppt/tags/tag17.xml><?xml version="1.0" encoding="utf-8"?>
<p:tagLst xmlns:a="http://schemas.openxmlformats.org/drawingml/2006/main" xmlns:r="http://schemas.openxmlformats.org/officeDocument/2006/relationships" xmlns:p="http://schemas.openxmlformats.org/presentationml/2006/main">
  <p:tag name="TIMING" val="|1.3|16.7|36.2"/>
</p:tagLst>
</file>

<file path=ppt/tags/tag18.xml><?xml version="1.0" encoding="utf-8"?>
<p:tagLst xmlns:a="http://schemas.openxmlformats.org/drawingml/2006/main" xmlns:r="http://schemas.openxmlformats.org/officeDocument/2006/relationships" xmlns:p="http://schemas.openxmlformats.org/presentationml/2006/main">
  <p:tag name="TIMING" val="|3.4"/>
</p:tagLst>
</file>

<file path=ppt/tags/tag19.xml><?xml version="1.0" encoding="utf-8"?>
<p:tagLst xmlns:a="http://schemas.openxmlformats.org/drawingml/2006/main" xmlns:r="http://schemas.openxmlformats.org/officeDocument/2006/relationships" xmlns:p="http://schemas.openxmlformats.org/presentationml/2006/main">
  <p:tag name="TIMING" val="|0.8|14.2|13.6|20.1|21.2"/>
</p:tagLst>
</file>

<file path=ppt/tags/tag2.xml><?xml version="1.0" encoding="utf-8"?>
<p:tagLst xmlns:a="http://schemas.openxmlformats.org/drawingml/2006/main" xmlns:r="http://schemas.openxmlformats.org/officeDocument/2006/relationships" xmlns:p="http://schemas.openxmlformats.org/presentationml/2006/main">
  <p:tag name="TIMING" val="|3.4|47.1|54.8|31|47.2"/>
</p:tagLst>
</file>

<file path=ppt/tags/tag3.xml><?xml version="1.0" encoding="utf-8"?>
<p:tagLst xmlns:a="http://schemas.openxmlformats.org/drawingml/2006/main" xmlns:r="http://schemas.openxmlformats.org/officeDocument/2006/relationships" xmlns:p="http://schemas.openxmlformats.org/presentationml/2006/main">
  <p:tag name="TIMING" val="|6.5|1.2|0.8|1.7|2.9|3.7|6.6"/>
</p:tagLst>
</file>

<file path=ppt/tags/tag4.xml><?xml version="1.0" encoding="utf-8"?>
<p:tagLst xmlns:a="http://schemas.openxmlformats.org/drawingml/2006/main" xmlns:r="http://schemas.openxmlformats.org/officeDocument/2006/relationships" xmlns:p="http://schemas.openxmlformats.org/presentationml/2006/main">
  <p:tag name="TIMING" val="|6|3.9|8.3|18|21.5|11.5"/>
</p:tagLst>
</file>

<file path=ppt/tags/tag5.xml><?xml version="1.0" encoding="utf-8"?>
<p:tagLst xmlns:a="http://schemas.openxmlformats.org/drawingml/2006/main" xmlns:r="http://schemas.openxmlformats.org/officeDocument/2006/relationships" xmlns:p="http://schemas.openxmlformats.org/presentationml/2006/main">
  <p:tag name="TIMING" val="|0.8|29.6|8.8"/>
</p:tagLst>
</file>

<file path=ppt/tags/tag6.xml><?xml version="1.0" encoding="utf-8"?>
<p:tagLst xmlns:a="http://schemas.openxmlformats.org/drawingml/2006/main" xmlns:r="http://schemas.openxmlformats.org/officeDocument/2006/relationships" xmlns:p="http://schemas.openxmlformats.org/presentationml/2006/main">
  <p:tag name="TIMING" val="|90.1"/>
</p:tagLst>
</file>

<file path=ppt/tags/tag7.xml><?xml version="1.0" encoding="utf-8"?>
<p:tagLst xmlns:a="http://schemas.openxmlformats.org/drawingml/2006/main" xmlns:r="http://schemas.openxmlformats.org/officeDocument/2006/relationships" xmlns:p="http://schemas.openxmlformats.org/presentationml/2006/main">
  <p:tag name="TIMING" val="|38.3"/>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26.4"/>
</p:tagLst>
</file>

<file path=ppt/theme/theme1.xml><?xml version="1.0" encoding="utf-8"?>
<a:theme xmlns:a="http://schemas.openxmlformats.org/drawingml/2006/main" name="Cornell">
  <a:themeElements>
    <a:clrScheme name="Custom 1">
      <a:dk1>
        <a:srgbClr val="000000"/>
      </a:dk1>
      <a:lt1>
        <a:srgbClr val="FFFFFF"/>
      </a:lt1>
      <a:dk2>
        <a:srgbClr val="000000"/>
      </a:dk2>
      <a:lt2>
        <a:srgbClr val="808080"/>
      </a:lt2>
      <a:accent1>
        <a:srgbClr val="990000"/>
      </a:accent1>
      <a:accent2>
        <a:srgbClr val="0070C0"/>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txDef>
      <a:spPr>
        <a:noFill/>
      </a:spPr>
      <a:bodyPr wrap="none" rtlCol="0">
        <a:spAutoFit/>
      </a:bodyPr>
      <a:lstStyle>
        <a:defPPr>
          <a:defRPr sz="1400"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8994</TotalTime>
  <Words>4002</Words>
  <Application>Microsoft Office PowerPoint</Application>
  <PresentationFormat>On-screen Show (4:3)</PresentationFormat>
  <Paragraphs>743</Paragraphs>
  <Slides>45</Slides>
  <Notes>21</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Cornell</vt:lpstr>
      <vt:lpstr>Translation Won’t Happen Without Dissemination and Implementation:  Some Measurement and Evaluation Issues</vt:lpstr>
      <vt:lpstr>Overview</vt:lpstr>
      <vt:lpstr>Fundamental Claims for Translational Research</vt:lpstr>
      <vt:lpstr>Balas &amp; Boren, 2000 figure - Time</vt:lpstr>
      <vt:lpstr>Balas &amp; Boren, 2000, Table II</vt:lpstr>
      <vt:lpstr>Balas &amp; Boren, 2000, Table II Calculations</vt:lpstr>
      <vt:lpstr>Estimating time from review paper to use</vt:lpstr>
      <vt:lpstr>The 17 year calculation</vt:lpstr>
      <vt:lpstr>The 14% Calculation</vt:lpstr>
      <vt:lpstr>In Other Words…</vt:lpstr>
      <vt:lpstr>Assessing the Translational Process Claims</vt:lpstr>
      <vt:lpstr>Models of Translational Research</vt:lpstr>
      <vt:lpstr>Sung et al, 2003 </vt:lpstr>
      <vt:lpstr>Westfall et al, 2007</vt:lpstr>
      <vt:lpstr>Dougherty &amp; Conway, 2008</vt:lpstr>
      <vt:lpstr>Khoury et al, 2007</vt:lpstr>
      <vt:lpstr>Synthesis of Translational Models</vt:lpstr>
      <vt:lpstr>Slide 18</vt:lpstr>
      <vt:lpstr>Time Process Evaluations</vt:lpstr>
      <vt:lpstr>Examples of Time Process Evaluations</vt:lpstr>
      <vt:lpstr>Examples of Time Process Evaluations</vt:lpstr>
      <vt:lpstr>Pilot Grant Process (CTSC)</vt:lpstr>
      <vt:lpstr>HIV/AIDS Clinical Trials Network Studies</vt:lpstr>
      <vt:lpstr>Slide 24</vt:lpstr>
      <vt:lpstr>Slide 25</vt:lpstr>
      <vt:lpstr>Slide 26</vt:lpstr>
      <vt:lpstr>Slide 27</vt:lpstr>
      <vt:lpstr>Slide 28</vt:lpstr>
      <vt:lpstr>Slide 29</vt:lpstr>
      <vt:lpstr>Slide 30</vt:lpstr>
      <vt:lpstr>Slide 31</vt:lpstr>
      <vt:lpstr>Slide 32</vt:lpstr>
      <vt:lpstr>The CTSA IRB &amp; Contracts Pilots</vt:lpstr>
      <vt:lpstr>CTSA IRB Study Design</vt:lpstr>
      <vt:lpstr>IRB Results</vt:lpstr>
      <vt:lpstr>IRB Results</vt:lpstr>
      <vt:lpstr>IRB Results</vt:lpstr>
      <vt:lpstr>CTSA Contracts Study Design</vt:lpstr>
      <vt:lpstr>Contracts Study Design</vt:lpstr>
      <vt:lpstr>From Publication to Meta-analysis</vt:lpstr>
      <vt:lpstr>The Results (initial reviews; N=838 reports)</vt:lpstr>
      <vt:lpstr>What’s Next?</vt:lpstr>
      <vt:lpstr>Conclusions</vt:lpstr>
      <vt:lpstr>The Last Word</vt:lpstr>
      <vt:lpstr>Acknowledgements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Trochim</dc:creator>
  <cp:lastModifiedBy>William Trochim</cp:lastModifiedBy>
  <cp:revision>291</cp:revision>
  <dcterms:created xsi:type="dcterms:W3CDTF">2009-07-31T15:06:02Z</dcterms:created>
  <dcterms:modified xsi:type="dcterms:W3CDTF">2010-03-20T06:29:13Z</dcterms:modified>
</cp:coreProperties>
</file>